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84"/>
      <p:bold r:id="rId85"/>
    </p:embeddedFont>
    <p:embeddedFont>
      <p:font typeface="Georgia" panose="02040502050405020303" pitchFamily="18" charset="0"/>
      <p:regular r:id="rId86"/>
      <p:bold r:id="rId87"/>
      <p:italic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remy Cohen" initials="" lastIdx="7" clrIdx="0"/>
  <p:cmAuthor id="1" name="Surya J" initials="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CDD167-C74C-483D-80B6-A895CE10481D}">
  <a:tblStyle styleId="{C6CDD167-C74C-483D-80B6-A895CE1048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69861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ede2f993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ede2f993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502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b36df67f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b36df67f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424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eb9620d4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eb9620d4d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849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b36df67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b36df67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212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b36df67f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b36df67f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940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b36df67f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b36df67f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142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2e5bf15d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2e5bf15d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350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eb9620d4d_7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eb9620d4d_74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176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eb9620d4d_7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eb9620d4d_7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071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e38307c46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e38307c46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220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eb9620d4d_74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eb9620d4d_74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27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2e5bf15d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2e5bf15d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073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b170adf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b170adf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408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e38307c46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e38307c46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133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eb9620d4d_74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eb9620d4d_74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614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e38307c46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e38307c46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96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e38307c46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e38307c46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08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e38307c46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e38307c46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025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e38307c46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e38307c46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1048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e38307c46_0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3e38307c46_0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04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e38307c46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e38307c46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0971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e38307c46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e38307c46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515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8a5bbb74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8a5bbb74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9621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e38307c46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e38307c46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267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e38307c46_0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3e38307c46_0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7299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e38307c46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3e38307c46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2571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e41352cd1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3e41352cd1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8796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55b6ad58c1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55b6ad58c1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8857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55b6ad58c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55b6ad58c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5337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6e1e9cb7e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6e1e9cb7e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4175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55b6ad58c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55b6ad58c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0053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55b6ad58c1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55b6ad58c1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414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55b6ad58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55b6ad58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013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937cfc9d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937cfc9d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7971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55b6ad58c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55b6ad58c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9705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55b6ad58c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55b6ad58c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7637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55b6ad58c1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55b6ad58c1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9057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6e1e9cb7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6e1e9cb7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9328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55b6ad58c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55b6ad58c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9207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55b6ad58c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55b6ad58c1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5797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55b6ad58c1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55b6ad58c1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9500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55b6ad58c1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55b6ad58c1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6164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fede2f9939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fede2f9939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3887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55b6ad58c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55b6ad58c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395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2e5bf15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2e5bf15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6276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715030b1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715030b1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5392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3e38307c46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3e38307c46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064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e38307c46_40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e38307c46_40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997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3e41352cd1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3e41352cd1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1733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fede2f9939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fede2f9939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8347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3e41352cd1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3e41352cd1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8647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3e41352cd1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3e41352cd1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2850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5d477716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5d477716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7238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634d3ead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634d3ead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2474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3e41352cd1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3e41352cd1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223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2e5bf15d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2e5bf15d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1773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3e41352cd1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3e41352cd1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0392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6a0e11a4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6a0e11a4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4731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6a0e11a41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6a0e11a41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1582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3eb9620d4d_74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3eb9620d4d_74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5841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32e5bf15d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32e5bf15d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8521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3eb9620d4d_74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13eb9620d4d_74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943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3eb9620d4d_74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3eb9620d4d_74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2334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3e38307c46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3e38307c46_0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66130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3eb9620d4d_7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13eb9620d4d_7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675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3e38307c46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13e38307c46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652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eb9620d4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eb9620d4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5969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3e38307c46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3e38307c46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04847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3eb9620d4d_74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3eb9620d4d_74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3196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13eb9620d4d_74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13eb9620d4d_74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8193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13e38307c4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13e38307c4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6993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13e38307c46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13e38307c46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0163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3e38307c46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13e38307c46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07135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13e38307c46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13e38307c46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27925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3e38307c46_40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13e38307c46_40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2450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fede2f9939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fede2f9939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3536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fede2f9939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fede2f9939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377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2e5bf15d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2e5bf15d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86600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fede2f9939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fede2f9939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5413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3e41352cd1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13e41352cd1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11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eb9620d4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eb9620d4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864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pytorch.org/docs/stable/generated/torch.nn.functional.interpolate.html" TargetMode="External"/><Relationship Id="rId3" Type="http://schemas.openxmlformats.org/officeDocument/2006/relationships/hyperlink" Target="https://towardsdatascience.com/a-comprehensive-introduction-to-different-types-of-convolutions-in-deep-learning-669281e58215" TargetMode="External"/><Relationship Id="rId7" Type="http://schemas.openxmlformats.org/officeDocument/2006/relationships/hyperlink" Target="https://pytorch.org/docs/stable/generated/torch.nn.Upsample" TargetMode="External"/><Relationship Id="rId12" Type="http://schemas.openxmlformats.org/officeDocument/2006/relationships/hyperlink" Target="https://discuss.pytorch.org/t/which-function-is-better-for-upsampling-upsampling-or-interpolate/21811/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gmr18xg4wTg" TargetMode="External"/><Relationship Id="rId11" Type="http://schemas.openxmlformats.org/officeDocument/2006/relationships/hyperlink" Target="https://stackoverflow.com/questions/64284755/what-is-the-upsampling-method-called-area-used-for" TargetMode="External"/><Relationship Id="rId5" Type="http://schemas.openxmlformats.org/officeDocument/2006/relationships/hyperlink" Target="https://arxiv.org/pdf/1603.07285.pdf" TargetMode="External"/><Relationship Id="rId10" Type="http://schemas.openxmlformats.org/officeDocument/2006/relationships/hyperlink" Target="https://github.com/christianversloot/machine-learning-articles/blob/main/how-to-use-upsample-for-upsampling-with-pytorch.md" TargetMode="External"/><Relationship Id="rId4" Type="http://schemas.openxmlformats.org/officeDocument/2006/relationships/hyperlink" Target="https://towardsdatascience.com/a-basic-introduction-to-separable-convolutions-b99ec3102728" TargetMode="External"/><Relationship Id="rId9" Type="http://schemas.openxmlformats.org/officeDocument/2006/relationships/hyperlink" Target="https://distill.pub/2016/deconv-checkerboard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rxiv.org/pdf/2006.14822.pdf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paperswithcode.com/dataset/cityscap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6.14822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Hsuxu/Loss_ToolBox-PyTorch" TargetMode="External"/><Relationship Id="rId3" Type="http://schemas.openxmlformats.org/officeDocument/2006/relationships/hyperlink" Target="https://arxiv.org/pdf/2006.14822.pdf" TargetMode="External"/><Relationship Id="rId7" Type="http://schemas.openxmlformats.org/officeDocument/2006/relationships/hyperlink" Target="https://medium.com/swlh/understanding-focal-loss-for-pixel-level-classification-in-convolutional-neural-networks-720f19f431b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ecominghuman.ai/investigating-focal-and-dice-loss-for-the-kaggle-2018-data-science-bowl-65fb9af4f36c" TargetMode="External"/><Relationship Id="rId5" Type="http://schemas.openxmlformats.org/officeDocument/2006/relationships/hyperlink" Target="https://medium.com/@junma11/loss-functions-for-medical-image-segmentation-a-taxonomy-cefa5292eec0#:~:text=Generalized%20Dice%20loss%20is%20the,hard%20cases%20with%20low%20probabilities." TargetMode="External"/><Relationship Id="rId4" Type="http://schemas.openxmlformats.org/officeDocument/2006/relationships/hyperlink" Target="https://smp.readthedocs.io/en/latest/losses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6/deconv-checkerboard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hyperlink" Target="https://arxiv.org/abs/1612.01105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612.01105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612.0314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aneryee-studio.medium.com/deep-understanding-tesla-fsd-part-1-hydranet-1b46106d57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rxiv.org/abs/1911.09070v7" TargetMode="Externa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0z4FweCy4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706.0558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5587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2611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2611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0SmNEp4zTpc" TargetMode="External"/><Relationship Id="rId3" Type="http://schemas.openxmlformats.org/officeDocument/2006/relationships/hyperlink" Target="https://jalammar.github.io/illustrated-transformer/" TargetMode="External"/><Relationship Id="rId7" Type="http://schemas.openxmlformats.org/officeDocument/2006/relationships/hyperlink" Target="https://github.com/bentrevett/pytorch-seq2seq/blob/master/6%20-%20Attention%20is%20All%20You%20Need.ipynb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eogebra.org/m/Yu6869By" TargetMode="External"/><Relationship Id="rId5" Type="http://schemas.openxmlformats.org/officeDocument/2006/relationships/hyperlink" Target="https://github.com/ashishpatel26/Andrew-NG-Notes/blob/master/andrewng-p-5-sequence-models.md" TargetMode="External"/><Relationship Id="rId4" Type="http://schemas.openxmlformats.org/officeDocument/2006/relationships/hyperlink" Target="https://www.youtube.com/watch?v=mMa2PmYJlCo&amp;t=62s" TargetMode="External"/><Relationship Id="rId9" Type="http://schemas.openxmlformats.org/officeDocument/2006/relationships/hyperlink" Target="http://nlp.seas.harvard.edu/annotated-transformer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imao.github.io/article/Neural-Networks-Quantization/" TargetMode="External"/><Relationship Id="rId5" Type="http://schemas.openxmlformats.org/officeDocument/2006/relationships/hyperlink" Target="https://arxiv.org/abs/1603.07285" TargetMode="External"/><Relationship Id="rId4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rxiv.org/abs/2105.15203" TargetMode="Externa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2109.03814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hyperlink" Target="https://github.com/facebookresearch/dino" TargetMode="External"/><Relationship Id="rId7" Type="http://schemas.openxmlformats.org/officeDocument/2006/relationships/hyperlink" Target="https://github.com/hila-chefer/Transformer-Explainability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lucidrains/vit-pytorch" TargetMode="External"/><Relationship Id="rId5" Type="http://schemas.openxmlformats.org/officeDocument/2006/relationships/hyperlink" Target="https://jacobgil.github.io/deeplearning/vision-transformer-explainability" TargetMode="External"/><Relationship Id="rId4" Type="http://schemas.openxmlformats.org/officeDocument/2006/relationships/hyperlink" Target="https://www.youtube.com/watch?v=mMa2PmYJlCo&amp;t=58s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EVyfT-gLqQ&amp;t=81s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-mmlab/mmsegmentation" TargetMode="External"/><Relationship Id="rId3" Type="http://schemas.openxmlformats.org/officeDocument/2006/relationships/hyperlink" Target="https://github.com/yassouali/pytorch-segmentation" TargetMode="External"/><Relationship Id="rId7" Type="http://schemas.openxmlformats.org/officeDocument/2006/relationships/hyperlink" Target="https://github.com/AllentDan/LibtorchSegmentation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SegmentationBLWX/sssegmentation" TargetMode="External"/><Relationship Id="rId5" Type="http://schemas.openxmlformats.org/officeDocument/2006/relationships/hyperlink" Target="https://github.com/meetps/pytorch-semseg" TargetMode="External"/><Relationship Id="rId10" Type="http://schemas.openxmlformats.org/officeDocument/2006/relationships/hyperlink" Target="https://github.com/zsef123/PointRend-PyTorch" TargetMode="External"/><Relationship Id="rId4" Type="http://schemas.openxmlformats.org/officeDocument/2006/relationships/hyperlink" Target="https://github.com/qubvel/segmentation_models.pytorch" TargetMode="External"/><Relationship Id="rId9" Type="http://schemas.openxmlformats.org/officeDocument/2006/relationships/hyperlink" Target="https://github.com/arogozhnikov/einop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owardsdatascience.com/a-comprehensive-introduction-to-different-types-of-convolutions-in-deep-learning-669281e58215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arxiv.org/abs/1603.07285v1?hl=JA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411.4038" TargetMode="External"/><Relationship Id="rId13" Type="http://schemas.openxmlformats.org/officeDocument/2006/relationships/hyperlink" Target="https://arxiv.org/abs/1706.03762" TargetMode="External"/><Relationship Id="rId3" Type="http://schemas.openxmlformats.org/officeDocument/2006/relationships/hyperlink" Target="https://arxiv.org/pdf/1603.07285.pdf" TargetMode="External"/><Relationship Id="rId7" Type="http://schemas.openxmlformats.org/officeDocument/2006/relationships/hyperlink" Target="https://arxiv.org/abs/1511.07122" TargetMode="External"/><Relationship Id="rId12" Type="http://schemas.openxmlformats.org/officeDocument/2006/relationships/hyperlink" Target="https://arxiv.org/abs/2105.15203" TargetMode="External"/><Relationship Id="rId17" Type="http://schemas.openxmlformats.org/officeDocument/2006/relationships/hyperlink" Target="https://arxiv.org/abs/1912.08193" TargetMode="External"/><Relationship Id="rId2" Type="http://schemas.openxmlformats.org/officeDocument/2006/relationships/notesSlide" Target="../notesSlides/notesSlide60.xml"/><Relationship Id="rId16" Type="http://schemas.openxmlformats.org/officeDocument/2006/relationships/hyperlink" Target="https://arxiv.org/abs/2010.11929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rxiv.org/abs/1802.02611" TargetMode="External"/><Relationship Id="rId11" Type="http://schemas.openxmlformats.org/officeDocument/2006/relationships/hyperlink" Target="https://arxiv.org/abs/1612.01105" TargetMode="External"/><Relationship Id="rId5" Type="http://schemas.openxmlformats.org/officeDocument/2006/relationships/hyperlink" Target="https://arxiv.org/abs/1706.05587" TargetMode="External"/><Relationship Id="rId15" Type="http://schemas.openxmlformats.org/officeDocument/2006/relationships/hyperlink" Target="https://arxiv.org/abs/1505.04597" TargetMode="External"/><Relationship Id="rId10" Type="http://schemas.openxmlformats.org/officeDocument/2006/relationships/hyperlink" Target="https://arxiv.org/abs/2001.05566" TargetMode="External"/><Relationship Id="rId4" Type="http://schemas.openxmlformats.org/officeDocument/2006/relationships/hyperlink" Target="https://arxiv.org/abs/1911.09070v7" TargetMode="External"/><Relationship Id="rId9" Type="http://schemas.openxmlformats.org/officeDocument/2006/relationships/hyperlink" Target="https://arxiv.org/abs/1612.03144" TargetMode="External"/><Relationship Id="rId14" Type="http://schemas.openxmlformats.org/officeDocument/2006/relationships/hyperlink" Target="https://arxiv.org/abs/2101.01169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2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towardsdatascience.com/a-comprehensive-introduction-to-different-types-of-convolutions-in-deep-learning-669281e58215" TargetMode="Externa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owardsdatascience.com/a-comprehensive-introduction-to-different-types-of-convolutions-in-deep-learning-669281e58215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rxiv.org/abs/2105.15203" TargetMode="Externa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511.071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IMAGE SEGMENTATION 2.0</a:t>
            </a:r>
            <a:endParaRPr sz="3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Depthwise Separable convolutions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050" y="3241025"/>
            <a:ext cx="7437049" cy="15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3587750" y="46122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3" name="Google Shape;123;p22"/>
          <p:cNvSpPr txBox="1"/>
          <p:nvPr/>
        </p:nvSpPr>
        <p:spPr>
          <a:xfrm>
            <a:off x="488450" y="893525"/>
            <a:ext cx="7785600" cy="16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Depthwise + Pointwise convolutions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Pioneered in Mobilenet, Xception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Advantages</a:t>
            </a:r>
            <a:endParaRPr sz="13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&lt;&lt; Less number of parameters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Efficient to get similar performance at less FLOPs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References for types of convolutions</a:t>
            </a:r>
            <a:endParaRPr sz="202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400525" y="986200"/>
            <a:ext cx="7546200" cy="2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3"/>
              </a:rPr>
              <a:t>Medium post on different types of convolutions in DL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4"/>
              </a:rPr>
              <a:t>Separable convolutions intro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5"/>
              </a:rPr>
              <a:t>Arithmetic on convolutions arXiv paper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6"/>
              </a:rPr>
              <a:t>NPTEL lecture on Atrous convolutions and Transposed convolutions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7"/>
              </a:rPr>
              <a:t>Pytorch Upsample docs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8"/>
              </a:rPr>
              <a:t>torch nn functional interpolate</a:t>
            </a:r>
            <a:endParaRPr sz="1050"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9"/>
              </a:rPr>
              <a:t>Deconvolution and checkerboard artifacts blog post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10"/>
              </a:rPr>
              <a:t>How to use upsampling in pytorch gitpost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11"/>
              </a:rPr>
              <a:t>Upsampling SO post</a:t>
            </a:r>
            <a:endParaRPr sz="1050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SzPts val="1050"/>
              <a:buFont typeface="Tahoma"/>
              <a:buChar char="●"/>
            </a:pPr>
            <a:r>
              <a:rPr lang="en" sz="1050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12"/>
              </a:rPr>
              <a:t>Functional.interpolate vs nn.Upsample Pytorch forum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Loss functions in Semantic Segmentation</a:t>
            </a:r>
            <a:endParaRPr sz="202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311700" y="867775"/>
            <a:ext cx="7546200" cy="10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Semantic segmentation datasets -&gt; generally imbalanced 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Background class dominance / Rare but important classes. Eg : lampposts, bicycle etc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Loss function must be able to handle class imbalance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ahoma"/>
              <a:buChar char="-"/>
            </a:pPr>
            <a:r>
              <a:rPr lang="en" sz="1400">
                <a:latin typeface="Tahoma"/>
                <a:ea typeface="Tahoma"/>
                <a:cs typeface="Tahoma"/>
                <a:sym typeface="Tahoma"/>
              </a:rPr>
              <a:t>Similar in medical image processing too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75" y="2224750"/>
            <a:ext cx="4611026" cy="22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255475" y="4608975"/>
            <a:ext cx="111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1101" y="2440325"/>
            <a:ext cx="3720500" cy="177299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6742500" y="4213325"/>
            <a:ext cx="111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Loss functions in Semantic Segmentation</a:t>
            </a:r>
            <a:endParaRPr sz="202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145" name="Google Shape;145;p25"/>
          <p:cNvGraphicFramePr/>
          <p:nvPr/>
        </p:nvGraphicFramePr>
        <p:xfrm>
          <a:off x="43195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{C6CDD167-C74C-483D-80B6-A895CE10481D}</a:tableStyleId>
              </a:tblPr>
              <a:tblGrid>
                <a:gridCol w="1947025"/>
                <a:gridCol w="62897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ahoma"/>
                          <a:ea typeface="Tahoma"/>
                          <a:cs typeface="Tahoma"/>
                          <a:sym typeface="Tahoma"/>
                        </a:rPr>
                        <a:t>Loss function</a:t>
                      </a:r>
                      <a:endParaRPr sz="1200"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ahoma"/>
                          <a:ea typeface="Tahoma"/>
                          <a:cs typeface="Tahoma"/>
                          <a:sym typeface="Tahoma"/>
                        </a:rPr>
                        <a:t>Use case</a:t>
                      </a:r>
                      <a:endParaRPr sz="1200"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Binary Cross-Entropy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Works best in equal data distribution among classes scenarios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Multi-class Cross entropy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Multi-class version with option for weights for different classes 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</a:tr>
              <a:tr h="548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Focal Loss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Highly-imbalanced dataset, down-weight the contribution of easy examples, enabling model to learn hard examples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</a:tr>
              <a:tr h="629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Dice Loss 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Inspired from Dice Coefficient, a metric to evaluate segmentation results. 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Suitable for very imbalanced datasets too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</a:tr>
              <a:tr h="548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Tversky Loss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Variant of Dice Coefficient. Add weight to False positives and False negatives. 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Focal Tversky Loss 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Variant of Tversky loss with focus on hard examples</a:t>
                      </a:r>
                      <a:endParaRPr sz="12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46" name="Google Shape;146;p25"/>
          <p:cNvSpPr txBox="1"/>
          <p:nvPr/>
        </p:nvSpPr>
        <p:spPr>
          <a:xfrm>
            <a:off x="3887163" y="4548575"/>
            <a:ext cx="132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Reference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Loss functions in Semantic Segmentation</a:t>
            </a:r>
            <a:endParaRPr sz="202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1"/>
          </p:nvPr>
        </p:nvSpPr>
        <p:spPr>
          <a:xfrm>
            <a:off x="311700" y="867775"/>
            <a:ext cx="7546200" cy="2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Survey of Loss functions for Semantic segmentation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Segmentation models pytorch loss functions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Blog post on loss functions for semantic segmentation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Focal and Dice loss comparison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7"/>
              </a:rPr>
              <a:t>Focal Loss for Semantic segmentation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8"/>
              </a:rPr>
              <a:t>Loss functions Pytorch implementation 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Segmentation Architectures</a:t>
            </a:r>
            <a:endParaRPr sz="30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FCN (Fully Convolutional networks)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159300" y="3552825"/>
            <a:ext cx="200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2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00" y="1690600"/>
            <a:ext cx="2093150" cy="17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200" y="1982050"/>
            <a:ext cx="1388225" cy="11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3488" y="2080225"/>
            <a:ext cx="959275" cy="95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8"/>
          <p:cNvCxnSpPr>
            <a:stCxn id="164" idx="3"/>
            <a:endCxn id="166" idx="1"/>
          </p:cNvCxnSpPr>
          <p:nvPr/>
        </p:nvCxnSpPr>
        <p:spPr>
          <a:xfrm>
            <a:off x="2293250" y="2559862"/>
            <a:ext cx="55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" name="Google Shape;168;p28"/>
          <p:cNvCxnSpPr>
            <a:stCxn id="166" idx="3"/>
            <a:endCxn id="165" idx="1"/>
          </p:cNvCxnSpPr>
          <p:nvPr/>
        </p:nvCxnSpPr>
        <p:spPr>
          <a:xfrm>
            <a:off x="3802763" y="2559862"/>
            <a:ext cx="40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9" name="Google Shape;16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2375" y="2088375"/>
            <a:ext cx="1190625" cy="942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8"/>
          <p:cNvCxnSpPr>
            <a:stCxn id="171" idx="3"/>
            <a:endCxn id="169" idx="1"/>
          </p:cNvCxnSpPr>
          <p:nvPr/>
        </p:nvCxnSpPr>
        <p:spPr>
          <a:xfrm>
            <a:off x="6990037" y="2559862"/>
            <a:ext cx="43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1" name="Google Shape;17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0762" y="2080225"/>
            <a:ext cx="959275" cy="95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8"/>
          <p:cNvCxnSpPr>
            <a:stCxn id="165" idx="3"/>
            <a:endCxn id="171" idx="1"/>
          </p:cNvCxnSpPr>
          <p:nvPr/>
        </p:nvCxnSpPr>
        <p:spPr>
          <a:xfrm>
            <a:off x="5598425" y="2559862"/>
            <a:ext cx="43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3" name="Google Shape;173;p28"/>
          <p:cNvSpPr txBox="1"/>
          <p:nvPr/>
        </p:nvSpPr>
        <p:spPr>
          <a:xfrm>
            <a:off x="4402925" y="3552825"/>
            <a:ext cx="252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CLASSIFIER HEAD</a:t>
            </a:r>
            <a:endParaRPr sz="12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2626625" y="1769975"/>
            <a:ext cx="6077100" cy="1495500"/>
          </a:xfrm>
          <a:prstGeom prst="rect">
            <a:avLst/>
          </a:prstGeom>
          <a:noFill/>
          <a:ln w="19050" cap="flat" cmpd="sng">
            <a:solidFill>
              <a:srgbClr val="6FA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FCN (Fully Convolutional networks)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224600" y="893525"/>
            <a:ext cx="89193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First network to propose end to end training for segmentation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Replaced classification network fc layers with conv layers, hence can accept arbitrary input size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No post / preprocessing methods.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Use VGG16, GoogLeNet and AlexNet backbones with final layers modified to output n-class channels. Latest versions use resnet backbones (</a:t>
            </a:r>
            <a:r>
              <a:rPr lang="en" sz="1300" i="1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fcn_resnet50 or fcn_resnet101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 b="1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Originally used 1x1 convolutions with transposed convolutions after backbone to give 32x downsampled image</a:t>
            </a:r>
            <a:endParaRPr sz="1300"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 b="1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VGGNet with skip connections to get FCN-16 and FCN-8</a:t>
            </a:r>
            <a:endParaRPr sz="1300"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0" y="2889125"/>
            <a:ext cx="8839199" cy="2066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UNet 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224600" y="893525"/>
            <a:ext cx="3474000" cy="1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Popular in Medical image segmentation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Pioneered Encoder-Decoder architecture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Skip-connections to improve boundary prediction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Extensive use of data augmentation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Weighted loss function to counter class imbalance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Learned upsampling (Transposed convolutions)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Transposed convolutions introduces checkerboard like artifacts - </a:t>
            </a: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Distill blog post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100" y="445014"/>
            <a:ext cx="5243601" cy="4118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025" y="2571750"/>
            <a:ext cx="3341576" cy="15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UNet - Double Conv block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95" name="Google Shape;195;p31"/>
          <p:cNvGrpSpPr/>
          <p:nvPr/>
        </p:nvGrpSpPr>
        <p:grpSpPr>
          <a:xfrm>
            <a:off x="370325" y="1651925"/>
            <a:ext cx="8696325" cy="1839638"/>
            <a:chOff x="266625" y="1226488"/>
            <a:chExt cx="8696325" cy="1839638"/>
          </a:xfrm>
        </p:grpSpPr>
        <p:cxnSp>
          <p:nvCxnSpPr>
            <p:cNvPr id="196" name="Google Shape;196;p31"/>
            <p:cNvCxnSpPr>
              <a:stCxn id="197" idx="3"/>
              <a:endCxn id="198" idx="1"/>
            </p:cNvCxnSpPr>
            <p:nvPr/>
          </p:nvCxnSpPr>
          <p:spPr>
            <a:xfrm>
              <a:off x="1721500" y="2146306"/>
              <a:ext cx="401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9" name="Google Shape;199;p31"/>
            <p:cNvCxnSpPr>
              <a:stCxn id="198" idx="3"/>
              <a:endCxn id="200" idx="1"/>
            </p:cNvCxnSpPr>
            <p:nvPr/>
          </p:nvCxnSpPr>
          <p:spPr>
            <a:xfrm>
              <a:off x="3054081" y="2146306"/>
              <a:ext cx="401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1" name="Google Shape;201;p31"/>
            <p:cNvCxnSpPr>
              <a:stCxn id="200" idx="3"/>
              <a:endCxn id="202" idx="1"/>
            </p:cNvCxnSpPr>
            <p:nvPr/>
          </p:nvCxnSpPr>
          <p:spPr>
            <a:xfrm>
              <a:off x="5380987" y="2146306"/>
              <a:ext cx="401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197" name="Google Shape;19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6625" y="1555756"/>
              <a:ext cx="1454875" cy="118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31"/>
            <p:cNvPicPr preferRelativeResize="0"/>
            <p:nvPr/>
          </p:nvPicPr>
          <p:blipFill rotWithShape="1">
            <a:blip r:embed="rId4">
              <a:alphaModFix/>
            </a:blip>
            <a:srcRect l="9058" t="3417" r="6673" b="9406"/>
            <a:stretch/>
          </p:blipFill>
          <p:spPr>
            <a:xfrm>
              <a:off x="2123031" y="1660531"/>
              <a:ext cx="931050" cy="97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55613" y="1305431"/>
              <a:ext cx="1925375" cy="168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15100" y="1226488"/>
              <a:ext cx="1847850" cy="18396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31"/>
            <p:cNvPicPr preferRelativeResize="0"/>
            <p:nvPr/>
          </p:nvPicPr>
          <p:blipFill rotWithShape="1">
            <a:blip r:embed="rId4">
              <a:alphaModFix/>
            </a:blip>
            <a:srcRect l="9058" t="3417" r="6673" b="9406"/>
            <a:stretch/>
          </p:blipFill>
          <p:spPr>
            <a:xfrm>
              <a:off x="5782519" y="1660531"/>
              <a:ext cx="931050" cy="9715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4" name="Google Shape;204;p31"/>
            <p:cNvCxnSpPr>
              <a:stCxn id="202" idx="3"/>
              <a:endCxn id="203" idx="1"/>
            </p:cNvCxnSpPr>
            <p:nvPr/>
          </p:nvCxnSpPr>
          <p:spPr>
            <a:xfrm>
              <a:off x="6713569" y="2146306"/>
              <a:ext cx="401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General Segmentation Issues</a:t>
            </a:r>
            <a:endParaRPr sz="14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24600" y="893525"/>
            <a:ext cx="89193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AutoNum type="arabicPeriod"/>
            </a:pPr>
            <a:r>
              <a:rPr lang="en" sz="1300" i="1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Semantic segmentation faces an inherent tension between semantics and location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Global information resolves what while local information resolves where.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 feature hierarchies jointly encode location and semantics in a local-to-global pyramid.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We define a novel “skip” architecture to combine deep, coarse, semantic information and shallow, fine, appearance information.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AutoNum type="arabicPeriod"/>
            </a:pPr>
            <a:r>
              <a:rPr lang="en" sz="1300" i="1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Downsampling causes information loss, particularly around edges / boundaries</a:t>
            </a:r>
            <a:endParaRPr sz="1300" i="1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Downsampling results in coarse spatial output from input image (eg : 8x, 16x, 32x)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PSPNet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224600" y="893525"/>
            <a:ext cx="89193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Objects present at Multi scale features at various distances / depths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Important to recognizing objects of different scale is critical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Global context prior of scene crucial to identifying object semantics</a:t>
            </a:r>
            <a:endParaRPr sz="1300"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11" name="Google Shape;211;p32"/>
          <p:cNvGrpSpPr/>
          <p:nvPr/>
        </p:nvGrpSpPr>
        <p:grpSpPr>
          <a:xfrm>
            <a:off x="487501" y="1691400"/>
            <a:ext cx="8293450" cy="1869350"/>
            <a:chOff x="425276" y="1822925"/>
            <a:chExt cx="8293450" cy="1869350"/>
          </a:xfrm>
        </p:grpSpPr>
        <p:pic>
          <p:nvPicPr>
            <p:cNvPr id="212" name="Google Shape;21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5276" y="1822925"/>
              <a:ext cx="8293450" cy="159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32"/>
            <p:cNvSpPr txBox="1"/>
            <p:nvPr/>
          </p:nvSpPr>
          <p:spPr>
            <a:xfrm>
              <a:off x="2857501" y="3353575"/>
              <a:ext cx="342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u="sng">
                  <a:solidFill>
                    <a:schemeClr val="hlink"/>
                  </a:solidFill>
                  <a:latin typeface="Tahoma"/>
                  <a:ea typeface="Tahoma"/>
                  <a:cs typeface="Tahoma"/>
                  <a:sym typeface="Tahoma"/>
                  <a:hlinkClick r:id="rId4"/>
                </a:rPr>
                <a:t>Global context prior importance - from PSPNet paper</a:t>
              </a:r>
              <a:endParaRPr sz="1000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214" name="Google Shape;21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787" y="3519425"/>
            <a:ext cx="6778213" cy="15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/>
        </p:nvSpPr>
        <p:spPr>
          <a:xfrm>
            <a:off x="7427500" y="3906750"/>
            <a:ext cx="1760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Confusion b/w class having less samples</a:t>
            </a: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- from PSPNet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PSPNet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224600" y="893525"/>
            <a:ext cx="89193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Solves Global Prior context and different scales using Pyramid Pooling Module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Pyramid Pooling Module helps capture Multi-scale context from single image using pooling operation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0925"/>
            <a:ext cx="874395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/>
        </p:nvSpPr>
        <p:spPr>
          <a:xfrm>
            <a:off x="3231125" y="4156475"/>
            <a:ext cx="176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PSPNet Architecture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Spatial Pyramid Pooling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29" name="Google Shape;229;p34"/>
          <p:cNvCxnSpPr>
            <a:stCxn id="230" idx="3"/>
            <a:endCxn id="231" idx="1"/>
          </p:cNvCxnSpPr>
          <p:nvPr/>
        </p:nvCxnSpPr>
        <p:spPr>
          <a:xfrm>
            <a:off x="1776875" y="2494638"/>
            <a:ext cx="46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" name="Google Shape;232;p34"/>
          <p:cNvCxnSpPr>
            <a:stCxn id="233" idx="3"/>
            <a:endCxn id="234" idx="1"/>
          </p:cNvCxnSpPr>
          <p:nvPr/>
        </p:nvCxnSpPr>
        <p:spPr>
          <a:xfrm>
            <a:off x="3341919" y="2494638"/>
            <a:ext cx="75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" name="Google Shape;235;p34"/>
          <p:cNvCxnSpPr>
            <a:stCxn id="234" idx="3"/>
            <a:endCxn id="236" idx="1"/>
          </p:cNvCxnSpPr>
          <p:nvPr/>
        </p:nvCxnSpPr>
        <p:spPr>
          <a:xfrm>
            <a:off x="4711381" y="2494638"/>
            <a:ext cx="46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" name="Google Shape;237;p34"/>
          <p:cNvCxnSpPr>
            <a:stCxn id="236" idx="3"/>
            <a:endCxn id="238" idx="1"/>
          </p:cNvCxnSpPr>
          <p:nvPr/>
        </p:nvCxnSpPr>
        <p:spPr>
          <a:xfrm>
            <a:off x="6465728" y="2494638"/>
            <a:ext cx="72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724025"/>
            <a:ext cx="1548275" cy="15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5347" y="1848125"/>
            <a:ext cx="1385900" cy="12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9719" y="2188806"/>
            <a:ext cx="611662" cy="61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9853" y="1932663"/>
            <a:ext cx="128587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1375" y="1784380"/>
            <a:ext cx="1548275" cy="142050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/>
        </p:nvSpPr>
        <p:spPr>
          <a:xfrm>
            <a:off x="2290600" y="320490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368838" y="33502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1" name="Google Shape;241;p34"/>
          <p:cNvSpPr txBox="1"/>
          <p:nvPr/>
        </p:nvSpPr>
        <p:spPr>
          <a:xfrm>
            <a:off x="5232238" y="3056625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1x1 conv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7419975" y="3204900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5" y="1756475"/>
            <a:ext cx="1899424" cy="177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35"/>
          <p:cNvGrpSpPr/>
          <p:nvPr/>
        </p:nvGrpSpPr>
        <p:grpSpPr>
          <a:xfrm>
            <a:off x="2426200" y="322331"/>
            <a:ext cx="1697525" cy="4821169"/>
            <a:chOff x="1969000" y="322331"/>
            <a:chExt cx="1697525" cy="4821169"/>
          </a:xfrm>
        </p:grpSpPr>
        <p:pic>
          <p:nvPicPr>
            <p:cNvPr id="249" name="Google Shape;249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05687" y="1454682"/>
              <a:ext cx="1024150" cy="912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97312" y="322331"/>
              <a:ext cx="840900" cy="798300"/>
            </a:xfrm>
            <a:prstGeom prst="parallelogram">
              <a:avLst>
                <a:gd name="adj" fmla="val 1270"/>
              </a:avLst>
            </a:prstGeom>
            <a:noFill/>
            <a:ln>
              <a:noFill/>
            </a:ln>
          </p:spPr>
        </p:pic>
        <p:pic>
          <p:nvPicPr>
            <p:cNvPr id="251" name="Google Shape;251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28475" y="2466821"/>
              <a:ext cx="1378575" cy="1251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69000" y="3679825"/>
              <a:ext cx="1697525" cy="1463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p35"/>
          <p:cNvGrpSpPr/>
          <p:nvPr/>
        </p:nvGrpSpPr>
        <p:grpSpPr>
          <a:xfrm>
            <a:off x="4492221" y="408343"/>
            <a:ext cx="1484009" cy="4629082"/>
            <a:chOff x="4198663" y="408343"/>
            <a:chExt cx="1484009" cy="4629082"/>
          </a:xfrm>
        </p:grpSpPr>
        <p:pic>
          <p:nvPicPr>
            <p:cNvPr id="254" name="Google Shape;254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602479" y="408343"/>
              <a:ext cx="676375" cy="626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481942" y="1534658"/>
              <a:ext cx="917450" cy="75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3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410054" y="2647101"/>
              <a:ext cx="1061225" cy="89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3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198663" y="3785900"/>
              <a:ext cx="1484009" cy="1251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8" name="Google Shape;258;p35"/>
          <p:cNvGrpSpPr/>
          <p:nvPr/>
        </p:nvGrpSpPr>
        <p:grpSpPr>
          <a:xfrm>
            <a:off x="6420925" y="84775"/>
            <a:ext cx="1658650" cy="4983981"/>
            <a:chOff x="6344725" y="84775"/>
            <a:chExt cx="1658650" cy="4983981"/>
          </a:xfrm>
        </p:grpSpPr>
        <p:pic>
          <p:nvPicPr>
            <p:cNvPr id="259" name="Google Shape;259;p3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405067" y="84775"/>
              <a:ext cx="1537965" cy="1273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3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443212" y="1336318"/>
              <a:ext cx="1461676" cy="1149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3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05075" y="2481453"/>
              <a:ext cx="1537950" cy="1222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35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6344725" y="3754569"/>
              <a:ext cx="1658650" cy="131418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63" name="Google Shape;263;p35"/>
          <p:cNvCxnSpPr>
            <a:stCxn id="247" idx="3"/>
            <a:endCxn id="250" idx="5"/>
          </p:cNvCxnSpPr>
          <p:nvPr/>
        </p:nvCxnSpPr>
        <p:spPr>
          <a:xfrm rot="10800000" flipH="1">
            <a:off x="1992799" y="721400"/>
            <a:ext cx="866700" cy="1920900"/>
          </a:xfrm>
          <a:prstGeom prst="bentConnector3">
            <a:avLst>
              <a:gd name="adj1" fmla="val 214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4" name="Google Shape;264;p35"/>
          <p:cNvCxnSpPr>
            <a:stCxn id="247" idx="3"/>
            <a:endCxn id="249" idx="1"/>
          </p:cNvCxnSpPr>
          <p:nvPr/>
        </p:nvCxnSpPr>
        <p:spPr>
          <a:xfrm rot="10800000" flipH="1">
            <a:off x="1992799" y="1910900"/>
            <a:ext cx="770100" cy="731400"/>
          </a:xfrm>
          <a:prstGeom prst="bentConnector3">
            <a:avLst>
              <a:gd name="adj1" fmla="val 244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5" name="Google Shape;265;p35"/>
          <p:cNvCxnSpPr>
            <a:stCxn id="247" idx="3"/>
            <a:endCxn id="251" idx="1"/>
          </p:cNvCxnSpPr>
          <p:nvPr/>
        </p:nvCxnSpPr>
        <p:spPr>
          <a:xfrm>
            <a:off x="1992799" y="2642300"/>
            <a:ext cx="592800" cy="450300"/>
          </a:xfrm>
          <a:prstGeom prst="bentConnector3">
            <a:avLst>
              <a:gd name="adj1" fmla="val 3093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6" name="Google Shape;266;p35"/>
          <p:cNvCxnSpPr>
            <a:stCxn id="247" idx="3"/>
            <a:endCxn id="252" idx="1"/>
          </p:cNvCxnSpPr>
          <p:nvPr/>
        </p:nvCxnSpPr>
        <p:spPr>
          <a:xfrm>
            <a:off x="1992799" y="2642300"/>
            <a:ext cx="433500" cy="1769400"/>
          </a:xfrm>
          <a:prstGeom prst="bentConnector3">
            <a:avLst>
              <a:gd name="adj1" fmla="val 4339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7" name="Google Shape;267;p35"/>
          <p:cNvCxnSpPr>
            <a:stCxn id="250" idx="2"/>
            <a:endCxn id="254" idx="1"/>
          </p:cNvCxnSpPr>
          <p:nvPr/>
        </p:nvCxnSpPr>
        <p:spPr>
          <a:xfrm>
            <a:off x="3690343" y="721481"/>
            <a:ext cx="120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8" name="Google Shape;268;p35"/>
          <p:cNvCxnSpPr>
            <a:stCxn id="254" idx="3"/>
            <a:endCxn id="259" idx="1"/>
          </p:cNvCxnSpPr>
          <p:nvPr/>
        </p:nvCxnSpPr>
        <p:spPr>
          <a:xfrm>
            <a:off x="5572412" y="721481"/>
            <a:ext cx="90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" name="Google Shape;269;p35"/>
          <p:cNvCxnSpPr>
            <a:stCxn id="255" idx="3"/>
            <a:endCxn id="260" idx="1"/>
          </p:cNvCxnSpPr>
          <p:nvPr/>
        </p:nvCxnSpPr>
        <p:spPr>
          <a:xfrm>
            <a:off x="5692950" y="1910958"/>
            <a:ext cx="82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p35"/>
          <p:cNvCxnSpPr>
            <a:stCxn id="249" idx="3"/>
            <a:endCxn id="255" idx="1"/>
          </p:cNvCxnSpPr>
          <p:nvPr/>
        </p:nvCxnSpPr>
        <p:spPr>
          <a:xfrm>
            <a:off x="3787037" y="1910958"/>
            <a:ext cx="98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1" name="Google Shape;271;p35"/>
          <p:cNvCxnSpPr>
            <a:stCxn id="251" idx="3"/>
            <a:endCxn id="256" idx="1"/>
          </p:cNvCxnSpPr>
          <p:nvPr/>
        </p:nvCxnSpPr>
        <p:spPr>
          <a:xfrm>
            <a:off x="3964250" y="3092589"/>
            <a:ext cx="73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2" name="Google Shape;272;p35"/>
          <p:cNvCxnSpPr>
            <a:stCxn id="256" idx="3"/>
            <a:endCxn id="261" idx="1"/>
          </p:cNvCxnSpPr>
          <p:nvPr/>
        </p:nvCxnSpPr>
        <p:spPr>
          <a:xfrm>
            <a:off x="5764837" y="3092589"/>
            <a:ext cx="71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3" name="Google Shape;273;p35"/>
          <p:cNvCxnSpPr>
            <a:stCxn id="252" idx="3"/>
            <a:endCxn id="257" idx="1"/>
          </p:cNvCxnSpPr>
          <p:nvPr/>
        </p:nvCxnSpPr>
        <p:spPr>
          <a:xfrm>
            <a:off x="4123725" y="4411662"/>
            <a:ext cx="36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4" name="Google Shape;274;p35"/>
          <p:cNvCxnSpPr>
            <a:stCxn id="257" idx="3"/>
            <a:endCxn id="262" idx="1"/>
          </p:cNvCxnSpPr>
          <p:nvPr/>
        </p:nvCxnSpPr>
        <p:spPr>
          <a:xfrm>
            <a:off x="5976229" y="4411662"/>
            <a:ext cx="44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5" name="Google Shape;275;p35"/>
          <p:cNvSpPr txBox="1">
            <a:spLocks noGrp="1"/>
          </p:cNvSpPr>
          <p:nvPr>
            <p:ph type="title"/>
          </p:nvPr>
        </p:nvSpPr>
        <p:spPr>
          <a:xfrm>
            <a:off x="254025" y="8477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Pyramid Pooling Module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2674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Feature Pyramid - extensible to Object Detection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224600" y="893525"/>
            <a:ext cx="89193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Object Detection faces similar problem of multi-scale objects and context resolving pooling operation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Feature Pyramid Networks (FPN) based models core to solution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82" name="Google Shape;2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63" y="1600375"/>
            <a:ext cx="5145763" cy="31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6"/>
          <p:cNvSpPr txBox="1"/>
          <p:nvPr/>
        </p:nvSpPr>
        <p:spPr>
          <a:xfrm>
            <a:off x="2726450" y="4640425"/>
            <a:ext cx="2216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Feature Pyramid Network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2674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Feature Pyramid - extensible to Object Detection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224600" y="893525"/>
            <a:ext cx="8919300" cy="12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BiFPN is a weighted bi-directional feature pyramid network proposed in the </a:t>
            </a:r>
            <a:r>
              <a:rPr lang="en" sz="1100" b="1" i="1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EfficientDet</a:t>
            </a: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paper. Main improvements over FPN :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AutoNum type="arabicPeriod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After the top-down feature fusion, it does fusion again from the bottom-up.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AutoNum type="arabicPeriod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When fusing features, BiFPN observes that since different input features are different resolutions, they usually contribute to the output feature unequally. So they add an additional weight for each input.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AutoNum type="arabicPeriod"/>
            </a:pPr>
            <a:r>
              <a:rPr lang="en" sz="1000" u="sng">
                <a:solidFill>
                  <a:schemeClr val="accent5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Reference Medium post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90" name="Google Shape;29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75" y="2180225"/>
            <a:ext cx="7207199" cy="24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 txBox="1"/>
          <p:nvPr/>
        </p:nvSpPr>
        <p:spPr>
          <a:xfrm>
            <a:off x="3016800" y="4585125"/>
            <a:ext cx="447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BiFPN module in EfficientDet - Scalable and Efficient Object Detection 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2" name="Google Shape;292;p37"/>
          <p:cNvSpPr txBox="1"/>
          <p:nvPr/>
        </p:nvSpPr>
        <p:spPr>
          <a:xfrm>
            <a:off x="5420025" y="1700675"/>
            <a:ext cx="196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2674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Feature Pyramid - extensible to Object Detection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8" name="Google Shape;298;p38"/>
          <p:cNvSpPr txBox="1"/>
          <p:nvPr/>
        </p:nvSpPr>
        <p:spPr>
          <a:xfrm>
            <a:off x="224600" y="893525"/>
            <a:ext cx="89193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Tesla uses improved version of FPN -&gt; BiFPN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Original BiFPN uses EfficientNet backbone, Tesla uses RegNet. But idea is same : </a:t>
            </a:r>
            <a:r>
              <a:rPr lang="en" sz="1300" b="1" i="1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Combine feature maps of different resolutions to identify multi-scale objects  </a:t>
            </a:r>
            <a:endParaRPr sz="1300" b="1" i="1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9" name="Google Shape;299;p38"/>
          <p:cNvSpPr txBox="1"/>
          <p:nvPr/>
        </p:nvSpPr>
        <p:spPr>
          <a:xfrm>
            <a:off x="1744925" y="4543500"/>
            <a:ext cx="447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Tesla AI presentation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0" name="Google Shape;30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8725" y="1825625"/>
            <a:ext cx="4852850" cy="27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>
            <a:spLocks noGrp="1"/>
          </p:cNvSpPr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 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293750" y="471800"/>
            <a:ext cx="89193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Deeplabv3 tries to address 2 main problems: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AutoNum type="arabicPeriod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Decreasing resolution of feature map at each stage of model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AutoNum type="arabicPeriod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Multi-scale object resolution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 b="1" i="1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It does so using Atrous / Dilated convolutions in the feature backbone (Resnet / Xception)</a:t>
            </a:r>
            <a:endParaRPr sz="1000" b="1" i="1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75" y="1622925"/>
            <a:ext cx="7524505" cy="29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9"/>
          <p:cNvSpPr txBox="1"/>
          <p:nvPr/>
        </p:nvSpPr>
        <p:spPr>
          <a:xfrm>
            <a:off x="2979625" y="4618100"/>
            <a:ext cx="1839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Atrous convolutions</a:t>
            </a: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 - Deeplabv3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 architecture 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4" name="Google Shape;314;p40"/>
          <p:cNvSpPr txBox="1"/>
          <p:nvPr/>
        </p:nvSpPr>
        <p:spPr>
          <a:xfrm>
            <a:off x="293750" y="471800"/>
            <a:ext cx="89193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Deeplabv3 also uses the Spatial Pyramid Pooling like in PSPNet but with Atrous convolutions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Different dilation rates allow to capture different scales of features w/0 additional parameters</a:t>
            </a:r>
            <a:endParaRPr sz="1000" b="1" i="1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5" name="Google Shape;315;p40"/>
          <p:cNvSpPr txBox="1"/>
          <p:nvPr/>
        </p:nvSpPr>
        <p:spPr>
          <a:xfrm>
            <a:off x="3297625" y="3505050"/>
            <a:ext cx="1839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Deeplabv3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16" name="Google Shape;31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475" y="1099150"/>
            <a:ext cx="8503050" cy="24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Pooling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22" name="Google Shape;322;p41"/>
          <p:cNvCxnSpPr>
            <a:stCxn id="323" idx="3"/>
            <a:endCxn id="324" idx="1"/>
          </p:cNvCxnSpPr>
          <p:nvPr/>
        </p:nvCxnSpPr>
        <p:spPr>
          <a:xfrm>
            <a:off x="1901285" y="2276450"/>
            <a:ext cx="47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41"/>
          <p:cNvCxnSpPr>
            <a:stCxn id="324" idx="3"/>
            <a:endCxn id="326" idx="1"/>
          </p:cNvCxnSpPr>
          <p:nvPr/>
        </p:nvCxnSpPr>
        <p:spPr>
          <a:xfrm>
            <a:off x="3580873" y="2276450"/>
            <a:ext cx="47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41"/>
          <p:cNvCxnSpPr>
            <a:stCxn id="326" idx="3"/>
            <a:endCxn id="328" idx="1"/>
          </p:cNvCxnSpPr>
          <p:nvPr/>
        </p:nvCxnSpPr>
        <p:spPr>
          <a:xfrm>
            <a:off x="4699761" y="2276450"/>
            <a:ext cx="47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9" name="Google Shape;329;p41"/>
          <p:cNvCxnSpPr>
            <a:stCxn id="328" idx="3"/>
            <a:endCxn id="330" idx="1"/>
          </p:cNvCxnSpPr>
          <p:nvPr/>
        </p:nvCxnSpPr>
        <p:spPr>
          <a:xfrm>
            <a:off x="6419862" y="2276450"/>
            <a:ext cx="47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1" name="Google Shape;331;p41"/>
          <p:cNvSpPr txBox="1"/>
          <p:nvPr/>
        </p:nvSpPr>
        <p:spPr>
          <a:xfrm>
            <a:off x="2131550" y="3137325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159306" y="3137325"/>
            <a:ext cx="1428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5004088" y="3090375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1x1 conv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4" name="Google Shape;334;p41"/>
          <p:cNvSpPr txBox="1"/>
          <p:nvPr/>
        </p:nvSpPr>
        <p:spPr>
          <a:xfrm>
            <a:off x="6803275" y="3090375"/>
            <a:ext cx="1617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23" name="Google Shape;3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25" y="1462519"/>
            <a:ext cx="1698360" cy="1627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648" y="1665007"/>
            <a:ext cx="1206225" cy="122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4236" y="1989871"/>
            <a:ext cx="645525" cy="573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3124" y="1742124"/>
            <a:ext cx="1246738" cy="1068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3225" y="1519276"/>
            <a:ext cx="1527650" cy="151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Types of Convolutions</a:t>
            </a:r>
            <a:endParaRPr sz="30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Conv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0" name="Google Shape;340;p42"/>
          <p:cNvSpPr txBox="1"/>
          <p:nvPr/>
        </p:nvSpPr>
        <p:spPr>
          <a:xfrm>
            <a:off x="1680243" y="3133625"/>
            <a:ext cx="1347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1" name="Google Shape;341;p42"/>
          <p:cNvSpPr txBox="1"/>
          <p:nvPr/>
        </p:nvSpPr>
        <p:spPr>
          <a:xfrm>
            <a:off x="3603550" y="3133625"/>
            <a:ext cx="1548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3x3 Conv (rate</a:t>
            </a:r>
            <a:r>
              <a:rPr lang="en" sz="10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=12)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342" name="Google Shape;342;p42"/>
          <p:cNvGrpSpPr/>
          <p:nvPr/>
        </p:nvGrpSpPr>
        <p:grpSpPr>
          <a:xfrm>
            <a:off x="1438375" y="1256162"/>
            <a:ext cx="5878961" cy="1818425"/>
            <a:chOff x="2150450" y="1166287"/>
            <a:chExt cx="5878961" cy="1818425"/>
          </a:xfrm>
        </p:grpSpPr>
        <p:pic>
          <p:nvPicPr>
            <p:cNvPr id="343" name="Google Shape;343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50450" y="1166287"/>
              <a:ext cx="1983725" cy="1818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28775" y="1756062"/>
              <a:ext cx="671625" cy="63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95000" y="1166287"/>
              <a:ext cx="1834411" cy="18184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46" name="Google Shape;346;p42"/>
            <p:cNvCxnSpPr>
              <a:stCxn id="343" idx="3"/>
              <a:endCxn id="344" idx="1"/>
            </p:cNvCxnSpPr>
            <p:nvPr/>
          </p:nvCxnSpPr>
          <p:spPr>
            <a:xfrm>
              <a:off x="4134175" y="2075500"/>
              <a:ext cx="694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7" name="Google Shape;347;p42"/>
            <p:cNvCxnSpPr>
              <a:stCxn id="344" idx="3"/>
              <a:endCxn id="345" idx="1"/>
            </p:cNvCxnSpPr>
            <p:nvPr/>
          </p:nvCxnSpPr>
          <p:spPr>
            <a:xfrm>
              <a:off x="5500400" y="2075500"/>
              <a:ext cx="694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348" name="Google Shape;348;p42"/>
          <p:cNvSpPr txBox="1"/>
          <p:nvPr/>
        </p:nvSpPr>
        <p:spPr>
          <a:xfrm>
            <a:off x="5606700" y="3133625"/>
            <a:ext cx="1525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ASPP Conv Output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"/>
          <p:cNvSpPr txBox="1">
            <a:spLocks noGrp="1"/>
          </p:cNvSpPr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V3+ architecture 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4" name="Google Shape;354;p43"/>
          <p:cNvSpPr txBox="1"/>
          <p:nvPr/>
        </p:nvSpPr>
        <p:spPr>
          <a:xfrm>
            <a:off x="293750" y="471800"/>
            <a:ext cx="8919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 V3+ makes use of two architectures: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Encoder Decoder = Offers crisp boundary prediction and is faster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ASPP = Multi-scale features and flexible to modify</a:t>
            </a:r>
            <a:endParaRPr sz="1000" b="1" i="1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5" name="Google Shape;355;p43"/>
          <p:cNvSpPr txBox="1"/>
          <p:nvPr/>
        </p:nvSpPr>
        <p:spPr>
          <a:xfrm>
            <a:off x="3394400" y="4663900"/>
            <a:ext cx="1839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Deeplabv3+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6" name="Google Shape;35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425" y="1230575"/>
            <a:ext cx="6654200" cy="34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>
            <a:spLocks noGrp="1"/>
          </p:cNvSpPr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Deeplab V3+ with Xception backbone 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2" name="Google Shape;362;p44"/>
          <p:cNvSpPr txBox="1"/>
          <p:nvPr/>
        </p:nvSpPr>
        <p:spPr>
          <a:xfrm>
            <a:off x="293750" y="471800"/>
            <a:ext cx="89193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Deeplab V3+ propose modified Xception backbone to Resnet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Uses Atrous Depth-wise convolutions combining better efficiency of Xception and flexibility of Atrous convolutions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3" name="Google Shape;363;p44"/>
          <p:cNvSpPr txBox="1"/>
          <p:nvPr/>
        </p:nvSpPr>
        <p:spPr>
          <a:xfrm>
            <a:off x="3394400" y="4663900"/>
            <a:ext cx="1839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Deeplabv3+ paper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4" name="Google Shape;3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00" y="1464825"/>
            <a:ext cx="8839200" cy="2146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Segformer - Transformer </a:t>
            </a:r>
            <a:endParaRPr sz="30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 txBox="1">
            <a:spLocks noGrp="1"/>
          </p:cNvSpPr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Encoder decoder in NLP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5" name="Google Shape;3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75" y="1292300"/>
            <a:ext cx="4098775" cy="24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4875" y="1361713"/>
            <a:ext cx="4456400" cy="2307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"/>
          <p:cNvSpPr txBox="1">
            <a:spLocks noGrp="1"/>
          </p:cNvSpPr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Attention in NLP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82" name="Google Shape;3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606" y="1101350"/>
            <a:ext cx="6435993" cy="333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47"/>
          <p:cNvCxnSpPr/>
          <p:nvPr/>
        </p:nvCxnSpPr>
        <p:spPr>
          <a:xfrm flipH="1">
            <a:off x="1973950" y="1522200"/>
            <a:ext cx="3614400" cy="6672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4" name="Google Shape;384;p47"/>
          <p:cNvCxnSpPr/>
          <p:nvPr/>
        </p:nvCxnSpPr>
        <p:spPr>
          <a:xfrm flipH="1">
            <a:off x="3162450" y="1529150"/>
            <a:ext cx="2453700" cy="688200"/>
          </a:xfrm>
          <a:prstGeom prst="straightConnector1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5" name="Google Shape;385;p47"/>
          <p:cNvSpPr txBox="1"/>
          <p:nvPr/>
        </p:nvSpPr>
        <p:spPr>
          <a:xfrm>
            <a:off x="1661200" y="2140800"/>
            <a:ext cx="45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</a:rPr>
              <a:t>w1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386" name="Google Shape;386;p47"/>
          <p:cNvSpPr txBox="1"/>
          <p:nvPr/>
        </p:nvSpPr>
        <p:spPr>
          <a:xfrm>
            <a:off x="2828400" y="2140800"/>
            <a:ext cx="45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A86E8"/>
                </a:solidFill>
              </a:rPr>
              <a:t>w2</a:t>
            </a:r>
            <a:endParaRPr b="1">
              <a:solidFill>
                <a:srgbClr val="4A86E8"/>
              </a:solidFill>
            </a:endParaRPr>
          </a:p>
        </p:txBody>
      </p:sp>
      <p:cxnSp>
        <p:nvCxnSpPr>
          <p:cNvPr id="387" name="Google Shape;387;p47"/>
          <p:cNvCxnSpPr/>
          <p:nvPr/>
        </p:nvCxnSpPr>
        <p:spPr>
          <a:xfrm flipH="1">
            <a:off x="4246850" y="1556950"/>
            <a:ext cx="1355400" cy="6534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8" name="Google Shape;388;p47"/>
          <p:cNvSpPr txBox="1"/>
          <p:nvPr/>
        </p:nvSpPr>
        <p:spPr>
          <a:xfrm>
            <a:off x="3940000" y="2140800"/>
            <a:ext cx="45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FF00"/>
                </a:solidFill>
              </a:rPr>
              <a:t>w3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8"/>
          <p:cNvPicPr preferRelativeResize="0"/>
          <p:nvPr/>
        </p:nvPicPr>
        <p:blipFill rotWithShape="1">
          <a:blip r:embed="rId3">
            <a:alphaModFix/>
          </a:blip>
          <a:srcRect l="8704" r="9408"/>
          <a:stretch/>
        </p:blipFill>
        <p:spPr>
          <a:xfrm>
            <a:off x="149025" y="1200725"/>
            <a:ext cx="3110642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075" y="264463"/>
            <a:ext cx="4456400" cy="2307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9549" y="2809254"/>
            <a:ext cx="4739200" cy="226694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8"/>
          <p:cNvSpPr txBox="1">
            <a:spLocks noGrp="1"/>
          </p:cNvSpPr>
          <p:nvPr>
            <p:ph type="title"/>
          </p:nvPr>
        </p:nvSpPr>
        <p:spPr>
          <a:xfrm>
            <a:off x="3629025" y="2692325"/>
            <a:ext cx="33564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Encoder Decoder with Attention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7" name="Google Shape;397;p48"/>
          <p:cNvSpPr txBox="1">
            <a:spLocks noGrp="1"/>
          </p:cNvSpPr>
          <p:nvPr>
            <p:ph type="title"/>
          </p:nvPr>
        </p:nvSpPr>
        <p:spPr>
          <a:xfrm>
            <a:off x="3629025" y="55525"/>
            <a:ext cx="3450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Encoder Decoder without Attention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9"/>
          <p:cNvSpPr txBox="1">
            <a:spLocks noGrp="1"/>
          </p:cNvSpPr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Self Attention 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3" name="Google Shape;40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375" y="1041550"/>
            <a:ext cx="3105345" cy="36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6470" y="1175238"/>
            <a:ext cx="5112479" cy="3379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0"/>
          <p:cNvSpPr txBox="1">
            <a:spLocks noGrp="1"/>
          </p:cNvSpPr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Query, Key and Value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10" name="Google Shape;41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075" y="1055575"/>
            <a:ext cx="1800225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3375" y="1021675"/>
            <a:ext cx="5675048" cy="25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1"/>
          <p:cNvSpPr/>
          <p:nvPr/>
        </p:nvSpPr>
        <p:spPr>
          <a:xfrm>
            <a:off x="2131075" y="3594400"/>
            <a:ext cx="301800" cy="2730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51"/>
          <p:cNvGrpSpPr/>
          <p:nvPr/>
        </p:nvGrpSpPr>
        <p:grpSpPr>
          <a:xfrm>
            <a:off x="716625" y="4274875"/>
            <a:ext cx="997100" cy="273000"/>
            <a:chOff x="1250025" y="1531675"/>
            <a:chExt cx="997100" cy="273000"/>
          </a:xfrm>
        </p:grpSpPr>
        <p:sp>
          <p:nvSpPr>
            <p:cNvPr id="418" name="Google Shape;418;p51"/>
            <p:cNvSpPr/>
            <p:nvPr/>
          </p:nvSpPr>
          <p:spPr>
            <a:xfrm>
              <a:off x="1250025" y="1531675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1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1"/>
            <p:cNvSpPr/>
            <p:nvPr/>
          </p:nvSpPr>
          <p:spPr>
            <a:xfrm>
              <a:off x="1945325" y="1531675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51"/>
          <p:cNvGrpSpPr/>
          <p:nvPr/>
        </p:nvGrpSpPr>
        <p:grpSpPr>
          <a:xfrm>
            <a:off x="1783425" y="4274875"/>
            <a:ext cx="997100" cy="273000"/>
            <a:chOff x="1250025" y="1531675"/>
            <a:chExt cx="997100" cy="273000"/>
          </a:xfrm>
        </p:grpSpPr>
        <p:sp>
          <p:nvSpPr>
            <p:cNvPr id="422" name="Google Shape;422;p51"/>
            <p:cNvSpPr/>
            <p:nvPr/>
          </p:nvSpPr>
          <p:spPr>
            <a:xfrm>
              <a:off x="1250025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1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1"/>
            <p:cNvSpPr/>
            <p:nvPr/>
          </p:nvSpPr>
          <p:spPr>
            <a:xfrm>
              <a:off x="1945325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51"/>
          <p:cNvGrpSpPr/>
          <p:nvPr/>
        </p:nvGrpSpPr>
        <p:grpSpPr>
          <a:xfrm>
            <a:off x="2850225" y="4274875"/>
            <a:ext cx="997100" cy="273000"/>
            <a:chOff x="1250025" y="1531675"/>
            <a:chExt cx="997100" cy="273000"/>
          </a:xfrm>
        </p:grpSpPr>
        <p:sp>
          <p:nvSpPr>
            <p:cNvPr id="426" name="Google Shape;426;p51"/>
            <p:cNvSpPr/>
            <p:nvPr/>
          </p:nvSpPr>
          <p:spPr>
            <a:xfrm>
              <a:off x="125002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1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1"/>
            <p:cNvSpPr/>
            <p:nvPr/>
          </p:nvSpPr>
          <p:spPr>
            <a:xfrm>
              <a:off x="194532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51"/>
          <p:cNvSpPr txBox="1"/>
          <p:nvPr/>
        </p:nvSpPr>
        <p:spPr>
          <a:xfrm>
            <a:off x="1917625" y="3286600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(255, 0,0)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0" name="Google Shape;430;p51"/>
          <p:cNvSpPr txBox="1"/>
          <p:nvPr/>
        </p:nvSpPr>
        <p:spPr>
          <a:xfrm>
            <a:off x="850825" y="4591525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(255, 0,0)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1" name="Google Shape;431;p51"/>
          <p:cNvSpPr txBox="1"/>
          <p:nvPr/>
        </p:nvSpPr>
        <p:spPr>
          <a:xfrm>
            <a:off x="1917625" y="4591525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(0,255,0)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2" name="Google Shape;432;p51"/>
          <p:cNvSpPr txBox="1"/>
          <p:nvPr/>
        </p:nvSpPr>
        <p:spPr>
          <a:xfrm>
            <a:off x="2984425" y="4591525"/>
            <a:ext cx="72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(0,0,255)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33" name="Google Shape;433;p51"/>
          <p:cNvCxnSpPr>
            <a:stCxn id="416" idx="2"/>
            <a:endCxn id="418" idx="0"/>
          </p:cNvCxnSpPr>
          <p:nvPr/>
        </p:nvCxnSpPr>
        <p:spPr>
          <a:xfrm flipH="1">
            <a:off x="867475" y="3867400"/>
            <a:ext cx="1414500" cy="4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434" name="Google Shape;434;p51"/>
          <p:cNvCxnSpPr>
            <a:stCxn id="416" idx="2"/>
            <a:endCxn id="419" idx="0"/>
          </p:cNvCxnSpPr>
          <p:nvPr/>
        </p:nvCxnSpPr>
        <p:spPr>
          <a:xfrm flipH="1">
            <a:off x="1215175" y="3867400"/>
            <a:ext cx="1066800" cy="4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435" name="Google Shape;435;p51"/>
          <p:cNvCxnSpPr>
            <a:stCxn id="416" idx="2"/>
            <a:endCxn id="420" idx="0"/>
          </p:cNvCxnSpPr>
          <p:nvPr/>
        </p:nvCxnSpPr>
        <p:spPr>
          <a:xfrm flipH="1">
            <a:off x="1562875" y="3867400"/>
            <a:ext cx="719100" cy="4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436" name="Google Shape;436;p51"/>
          <p:cNvCxnSpPr>
            <a:stCxn id="416" idx="2"/>
            <a:endCxn id="422" idx="0"/>
          </p:cNvCxnSpPr>
          <p:nvPr/>
        </p:nvCxnSpPr>
        <p:spPr>
          <a:xfrm flipH="1">
            <a:off x="1934275" y="3867400"/>
            <a:ext cx="347700" cy="4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437" name="Google Shape;437;p51"/>
          <p:cNvCxnSpPr>
            <a:stCxn id="416" idx="2"/>
            <a:endCxn id="423" idx="0"/>
          </p:cNvCxnSpPr>
          <p:nvPr/>
        </p:nvCxnSpPr>
        <p:spPr>
          <a:xfrm>
            <a:off x="2281975" y="3867400"/>
            <a:ext cx="0" cy="4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438" name="Google Shape;438;p51"/>
          <p:cNvCxnSpPr>
            <a:stCxn id="416" idx="2"/>
            <a:endCxn id="424" idx="0"/>
          </p:cNvCxnSpPr>
          <p:nvPr/>
        </p:nvCxnSpPr>
        <p:spPr>
          <a:xfrm>
            <a:off x="2281975" y="3867400"/>
            <a:ext cx="347700" cy="4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439" name="Google Shape;439;p51"/>
          <p:cNvCxnSpPr>
            <a:stCxn id="416" idx="2"/>
            <a:endCxn id="426" idx="0"/>
          </p:cNvCxnSpPr>
          <p:nvPr/>
        </p:nvCxnSpPr>
        <p:spPr>
          <a:xfrm>
            <a:off x="2281975" y="3867400"/>
            <a:ext cx="719100" cy="4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440" name="Google Shape;440;p51"/>
          <p:cNvCxnSpPr>
            <a:stCxn id="416" idx="2"/>
            <a:endCxn id="427" idx="0"/>
          </p:cNvCxnSpPr>
          <p:nvPr/>
        </p:nvCxnSpPr>
        <p:spPr>
          <a:xfrm>
            <a:off x="2281975" y="3867400"/>
            <a:ext cx="1066800" cy="4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441" name="Google Shape;441;p51"/>
          <p:cNvCxnSpPr>
            <a:stCxn id="416" idx="2"/>
            <a:endCxn id="428" idx="0"/>
          </p:cNvCxnSpPr>
          <p:nvPr/>
        </p:nvCxnSpPr>
        <p:spPr>
          <a:xfrm>
            <a:off x="2281975" y="3867400"/>
            <a:ext cx="1414500" cy="4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stealth" w="med" len="med"/>
          </a:ln>
        </p:spPr>
      </p:cxnSp>
      <p:grpSp>
        <p:nvGrpSpPr>
          <p:cNvPr id="442" name="Google Shape;442;p51"/>
          <p:cNvGrpSpPr/>
          <p:nvPr/>
        </p:nvGrpSpPr>
        <p:grpSpPr>
          <a:xfrm>
            <a:off x="6004300" y="4263388"/>
            <a:ext cx="1050700" cy="273000"/>
            <a:chOff x="1298950" y="1520188"/>
            <a:chExt cx="1050700" cy="273000"/>
          </a:xfrm>
        </p:grpSpPr>
        <p:sp>
          <p:nvSpPr>
            <p:cNvPr id="443" name="Google Shape;443;p51"/>
            <p:cNvSpPr/>
            <p:nvPr/>
          </p:nvSpPr>
          <p:spPr>
            <a:xfrm>
              <a:off x="1298950" y="1520188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1"/>
            <p:cNvSpPr/>
            <p:nvPr/>
          </p:nvSpPr>
          <p:spPr>
            <a:xfrm>
              <a:off x="1673400" y="1520188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1"/>
            <p:cNvSpPr/>
            <p:nvPr/>
          </p:nvSpPr>
          <p:spPr>
            <a:xfrm>
              <a:off x="2047850" y="1520188"/>
              <a:ext cx="301800" cy="2730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51"/>
          <p:cNvGrpSpPr/>
          <p:nvPr/>
        </p:nvGrpSpPr>
        <p:grpSpPr>
          <a:xfrm>
            <a:off x="7367300" y="4260513"/>
            <a:ext cx="1085988" cy="278750"/>
            <a:chOff x="1176238" y="1525925"/>
            <a:chExt cx="1085988" cy="278750"/>
          </a:xfrm>
        </p:grpSpPr>
        <p:sp>
          <p:nvSpPr>
            <p:cNvPr id="447" name="Google Shape;447;p51"/>
            <p:cNvSpPr/>
            <p:nvPr/>
          </p:nvSpPr>
          <p:spPr>
            <a:xfrm>
              <a:off x="1176238" y="153167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1"/>
            <p:cNvSpPr/>
            <p:nvPr/>
          </p:nvSpPr>
          <p:spPr>
            <a:xfrm>
              <a:off x="1568338" y="152592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1"/>
            <p:cNvSpPr/>
            <p:nvPr/>
          </p:nvSpPr>
          <p:spPr>
            <a:xfrm>
              <a:off x="1960425" y="1525925"/>
              <a:ext cx="301800" cy="2730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p51"/>
          <p:cNvSpPr txBox="1"/>
          <p:nvPr/>
        </p:nvSpPr>
        <p:spPr>
          <a:xfrm>
            <a:off x="6141975" y="4460200"/>
            <a:ext cx="728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ahoma"/>
                <a:ea typeface="Tahoma"/>
                <a:cs typeface="Tahoma"/>
                <a:sym typeface="Tahoma"/>
              </a:rPr>
              <a:t>(255, 0,0)</a:t>
            </a:r>
            <a:endParaRPr sz="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1" name="Google Shape;451;p51"/>
          <p:cNvSpPr txBox="1"/>
          <p:nvPr/>
        </p:nvSpPr>
        <p:spPr>
          <a:xfrm>
            <a:off x="4838650" y="4471675"/>
            <a:ext cx="620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ahoma"/>
                <a:ea typeface="Tahoma"/>
                <a:cs typeface="Tahoma"/>
                <a:sym typeface="Tahoma"/>
              </a:rPr>
              <a:t>(0,0,255)</a:t>
            </a:r>
            <a:endParaRPr sz="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2" name="Google Shape;452;p51"/>
          <p:cNvSpPr txBox="1"/>
          <p:nvPr/>
        </p:nvSpPr>
        <p:spPr>
          <a:xfrm>
            <a:off x="7553300" y="4460200"/>
            <a:ext cx="728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Tahoma"/>
                <a:ea typeface="Tahoma"/>
                <a:cs typeface="Tahoma"/>
                <a:sym typeface="Tahoma"/>
              </a:rPr>
              <a:t>(0,255,0)</a:t>
            </a:r>
            <a:endParaRPr sz="7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453" name="Google Shape;453;p51"/>
          <p:cNvGrpSpPr/>
          <p:nvPr/>
        </p:nvGrpSpPr>
        <p:grpSpPr>
          <a:xfrm>
            <a:off x="4591740" y="4274875"/>
            <a:ext cx="1114512" cy="273000"/>
            <a:chOff x="1212248" y="1531675"/>
            <a:chExt cx="1072677" cy="273000"/>
          </a:xfrm>
        </p:grpSpPr>
        <p:sp>
          <p:nvSpPr>
            <p:cNvPr id="454" name="Google Shape;454;p51"/>
            <p:cNvSpPr/>
            <p:nvPr/>
          </p:nvSpPr>
          <p:spPr>
            <a:xfrm>
              <a:off x="1212248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1"/>
            <p:cNvSpPr/>
            <p:nvPr/>
          </p:nvSpPr>
          <p:spPr>
            <a:xfrm>
              <a:off x="1597675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1"/>
            <p:cNvSpPr/>
            <p:nvPr/>
          </p:nvSpPr>
          <p:spPr>
            <a:xfrm>
              <a:off x="1983126" y="1531675"/>
              <a:ext cx="301800" cy="2730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57" name="Google Shape;457;p51"/>
          <p:cNvGraphicFramePr/>
          <p:nvPr/>
        </p:nvGraphicFramePr>
        <p:xfrm>
          <a:off x="4574713" y="3956925"/>
          <a:ext cx="1148550" cy="274300"/>
        </p:xfrm>
        <a:graphic>
          <a:graphicData uri="http://schemas.openxmlformats.org/drawingml/2006/table">
            <a:tbl>
              <a:tblPr>
                <a:noFill/>
                <a:tableStyleId>{C6CDD167-C74C-483D-80B6-A895CE10481D}</a:tableStyleId>
              </a:tblPr>
              <a:tblGrid>
                <a:gridCol w="382850"/>
                <a:gridCol w="382850"/>
                <a:gridCol w="382850"/>
              </a:tblGrid>
              <a:tr h="27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0.33</a:t>
                      </a:r>
                      <a:endParaRPr sz="6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0.33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0.33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458" name="Google Shape;458;p51"/>
          <p:cNvGraphicFramePr/>
          <p:nvPr/>
        </p:nvGraphicFramePr>
        <p:xfrm>
          <a:off x="5955363" y="3933950"/>
          <a:ext cx="1148550" cy="274290"/>
        </p:xfrm>
        <a:graphic>
          <a:graphicData uri="http://schemas.openxmlformats.org/drawingml/2006/table">
            <a:tbl>
              <a:tblPr>
                <a:noFill/>
                <a:tableStyleId>{C6CDD167-C74C-483D-80B6-A895CE10481D}</a:tableStyleId>
              </a:tblPr>
              <a:tblGrid>
                <a:gridCol w="382850"/>
                <a:gridCol w="382850"/>
                <a:gridCol w="382850"/>
              </a:tblGrid>
              <a:tr h="27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459" name="Google Shape;459;p51"/>
          <p:cNvGraphicFramePr/>
          <p:nvPr/>
        </p:nvGraphicFramePr>
        <p:xfrm>
          <a:off x="7336013" y="3956925"/>
          <a:ext cx="1148550" cy="274290"/>
        </p:xfrm>
        <a:graphic>
          <a:graphicData uri="http://schemas.openxmlformats.org/drawingml/2006/table">
            <a:tbl>
              <a:tblPr>
                <a:noFill/>
                <a:tableStyleId>{C6CDD167-C74C-483D-80B6-A895CE10481D}</a:tableStyleId>
              </a:tblPr>
              <a:tblGrid>
                <a:gridCol w="382850"/>
                <a:gridCol w="382850"/>
                <a:gridCol w="382850"/>
              </a:tblGrid>
              <a:tr h="27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0.0</a:t>
                      </a:r>
                      <a:endParaRPr sz="6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460" name="Google Shape;4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975" y="1191725"/>
            <a:ext cx="7794050" cy="18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1"/>
          <p:cNvSpPr txBox="1">
            <a:spLocks noGrp="1"/>
          </p:cNvSpPr>
          <p:nvPr>
            <p:ph type="title"/>
          </p:nvPr>
        </p:nvSpPr>
        <p:spPr>
          <a:xfrm>
            <a:off x="104175" y="385325"/>
            <a:ext cx="25281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Efficient Self-Attention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Commonly used Convolutions in segmentation</a:t>
            </a:r>
            <a:endParaRPr sz="202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Normal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1x1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Atrous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Transposed convolution / Deconvolution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ahoma"/>
              <a:buAutoNum type="arabicPeriod"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Depth-wise separable convolution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2"/>
          <p:cNvSpPr txBox="1">
            <a:spLocks noGrp="1"/>
          </p:cNvSpPr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Dot product attention intuition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67" name="Google Shape;467;p52"/>
          <p:cNvPicPr preferRelativeResize="0"/>
          <p:nvPr/>
        </p:nvPicPr>
        <p:blipFill rotWithShape="1">
          <a:blip r:embed="rId3">
            <a:alphaModFix/>
          </a:blip>
          <a:srcRect t="19348"/>
          <a:stretch/>
        </p:blipFill>
        <p:spPr>
          <a:xfrm>
            <a:off x="280000" y="1437175"/>
            <a:ext cx="8583999" cy="25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3"/>
          <p:cNvSpPr txBox="1">
            <a:spLocks noGrp="1"/>
          </p:cNvSpPr>
          <p:nvPr>
            <p:ph type="title"/>
          </p:nvPr>
        </p:nvSpPr>
        <p:spPr>
          <a:xfrm>
            <a:off x="142000" y="249175"/>
            <a:ext cx="38670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Multi head Self-Attention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73" name="Google Shape;47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525" y="1055574"/>
            <a:ext cx="2368575" cy="31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4"/>
          <p:cNvSpPr txBox="1">
            <a:spLocks noGrp="1"/>
          </p:cNvSpPr>
          <p:nvPr>
            <p:ph type="title"/>
          </p:nvPr>
        </p:nvSpPr>
        <p:spPr>
          <a:xfrm>
            <a:off x="142000" y="249175"/>
            <a:ext cx="38670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Multi head Self-Attention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79" name="Google Shape;479;p54"/>
          <p:cNvPicPr preferRelativeResize="0"/>
          <p:nvPr/>
        </p:nvPicPr>
        <p:blipFill rotWithShape="1">
          <a:blip r:embed="rId3">
            <a:alphaModFix/>
          </a:blip>
          <a:srcRect t="10185"/>
          <a:stretch/>
        </p:blipFill>
        <p:spPr>
          <a:xfrm>
            <a:off x="220425" y="987050"/>
            <a:ext cx="8591600" cy="38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5"/>
          <p:cNvSpPr txBox="1">
            <a:spLocks noGrp="1"/>
          </p:cNvSpPr>
          <p:nvPr>
            <p:ph type="title"/>
          </p:nvPr>
        </p:nvSpPr>
        <p:spPr>
          <a:xfrm>
            <a:off x="142000" y="249175"/>
            <a:ext cx="38670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Multi head Self-Attention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85" name="Google Shape;485;p55"/>
          <p:cNvPicPr preferRelativeResize="0"/>
          <p:nvPr/>
        </p:nvPicPr>
        <p:blipFill rotWithShape="1">
          <a:blip r:embed="rId3">
            <a:alphaModFix/>
          </a:blip>
          <a:srcRect l="25690" t="12702" r="62203" b="72102"/>
          <a:stretch/>
        </p:blipFill>
        <p:spPr>
          <a:xfrm>
            <a:off x="5465725" y="939608"/>
            <a:ext cx="1837398" cy="1152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5"/>
          <p:cNvPicPr preferRelativeResize="0"/>
          <p:nvPr/>
        </p:nvPicPr>
        <p:blipFill rotWithShape="1">
          <a:blip r:embed="rId3">
            <a:alphaModFix/>
          </a:blip>
          <a:srcRect l="55392" t="11988" r="32281" b="72815"/>
          <a:stretch/>
        </p:blipFill>
        <p:spPr>
          <a:xfrm>
            <a:off x="5465725" y="3639700"/>
            <a:ext cx="1837398" cy="113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5"/>
          <p:cNvPicPr preferRelativeResize="0"/>
          <p:nvPr/>
        </p:nvPicPr>
        <p:blipFill rotWithShape="1">
          <a:blip r:embed="rId3">
            <a:alphaModFix/>
          </a:blip>
          <a:srcRect l="87674" t="11506" b="74618"/>
          <a:stretch/>
        </p:blipFill>
        <p:spPr>
          <a:xfrm>
            <a:off x="5465719" y="2276817"/>
            <a:ext cx="1837407" cy="10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3425" y="1005424"/>
            <a:ext cx="2368575" cy="3132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9" name="Google Shape;489;p55"/>
          <p:cNvCxnSpPr>
            <a:endCxn id="486" idx="1"/>
          </p:cNvCxnSpPr>
          <p:nvPr/>
        </p:nvCxnSpPr>
        <p:spPr>
          <a:xfrm>
            <a:off x="4101325" y="3326420"/>
            <a:ext cx="1364400" cy="8793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0" name="Google Shape;490;p55"/>
          <p:cNvCxnSpPr>
            <a:endCxn id="487" idx="1"/>
          </p:cNvCxnSpPr>
          <p:nvPr/>
        </p:nvCxnSpPr>
        <p:spPr>
          <a:xfrm rot="10800000" flipH="1">
            <a:off x="4195819" y="2793579"/>
            <a:ext cx="1269900" cy="306000"/>
          </a:xfrm>
          <a:prstGeom prst="straightConnector1">
            <a:avLst/>
          </a:pr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1" name="Google Shape;491;p55"/>
          <p:cNvCxnSpPr>
            <a:endCxn id="485" idx="1"/>
          </p:cNvCxnSpPr>
          <p:nvPr/>
        </p:nvCxnSpPr>
        <p:spPr>
          <a:xfrm rot="10800000" flipH="1">
            <a:off x="4290325" y="1515867"/>
            <a:ext cx="1175400" cy="13662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2" name="Google Shape;492;p55"/>
          <p:cNvSpPr txBox="1"/>
          <p:nvPr/>
        </p:nvSpPr>
        <p:spPr>
          <a:xfrm rot="-775790">
            <a:off x="4557931" y="2557622"/>
            <a:ext cx="715953" cy="400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head2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493" name="Google Shape;493;p55"/>
          <p:cNvSpPr txBox="1"/>
          <p:nvPr/>
        </p:nvSpPr>
        <p:spPr>
          <a:xfrm rot="-2897682">
            <a:off x="4548952" y="1707579"/>
            <a:ext cx="716069" cy="40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head1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494" name="Google Shape;494;p55"/>
          <p:cNvSpPr txBox="1"/>
          <p:nvPr/>
        </p:nvSpPr>
        <p:spPr>
          <a:xfrm rot="1919101">
            <a:off x="4520075" y="3366762"/>
            <a:ext cx="715880" cy="40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head3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6"/>
          <p:cNvSpPr txBox="1">
            <a:spLocks noGrp="1"/>
          </p:cNvSpPr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Transformer architecture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00" name="Google Shape;500;p56"/>
          <p:cNvPicPr preferRelativeResize="0"/>
          <p:nvPr/>
        </p:nvPicPr>
        <p:blipFill rotWithShape="1">
          <a:blip r:embed="rId3">
            <a:alphaModFix/>
          </a:blip>
          <a:srcRect l="12342" t="4030"/>
          <a:stretch/>
        </p:blipFill>
        <p:spPr>
          <a:xfrm>
            <a:off x="2958650" y="249950"/>
            <a:ext cx="3226699" cy="464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7"/>
          <p:cNvSpPr txBox="1">
            <a:spLocks noGrp="1"/>
          </p:cNvSpPr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References Transformer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6" name="Google Shape;506;p57"/>
          <p:cNvSpPr txBox="1"/>
          <p:nvPr/>
        </p:nvSpPr>
        <p:spPr>
          <a:xfrm>
            <a:off x="381425" y="787175"/>
            <a:ext cx="81438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Intuitive explanation with great visualisations -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Illustrated transformer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Visual explain mathematical operations -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Visual guide to transformers and self attention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Andrew Ng Attention model notes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Dot product visualisatio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n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Pytorch implementation of Transformer -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7"/>
              </a:rPr>
              <a:t>Seq2Seq Attention model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Mathematical behind transformers -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8"/>
              </a:rPr>
              <a:t>Lennart Svenson lectures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ahoma"/>
              <a:buChar char="-"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End to end training of transformer in Pytorch - </a:t>
            </a: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9"/>
              </a:rPr>
              <a:t>Harvard NLP post</a:t>
            </a:r>
            <a:endParaRPr u="sng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8"/>
          <p:cNvSpPr txBox="1">
            <a:spLocks noGrp="1"/>
          </p:cNvSpPr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Vision Transformer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2" name="Google Shape;512;p58"/>
          <p:cNvSpPr txBox="1"/>
          <p:nvPr/>
        </p:nvSpPr>
        <p:spPr>
          <a:xfrm>
            <a:off x="224700" y="833225"/>
            <a:ext cx="89193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Transformers on images = Vision Transformer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Images separated into patches and each patch ~= word in sentence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Position encoding to represent order of sequence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No Encoder - Decoder split. After Encoder, just MLP module as per target Task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13" name="Google Shape;51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075" y="1814100"/>
            <a:ext cx="5953256" cy="313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9"/>
          <p:cNvSpPr txBox="1">
            <a:spLocks noGrp="1"/>
          </p:cNvSpPr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Segformer Architecture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9" name="Google Shape;519;p59"/>
          <p:cNvSpPr txBox="1"/>
          <p:nvPr/>
        </p:nvSpPr>
        <p:spPr>
          <a:xfrm>
            <a:off x="224700" y="833225"/>
            <a:ext cx="8919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Encoder-decoder version of Vision Transformer, for segmentation tasks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Multi-scale problem tackled by feeding encoder outputs at different stages to decoder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Tahoma"/>
              <a:buChar char="-"/>
            </a:pPr>
            <a:r>
              <a:rPr lang="en" sz="10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Decoder is simple MLP which combines multi-scale encoder outputs</a:t>
            </a:r>
            <a:endParaRPr sz="10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20" name="Google Shape;5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963" y="1615775"/>
            <a:ext cx="6474072" cy="331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0"/>
          <p:cNvSpPr txBox="1">
            <a:spLocks noGrp="1"/>
          </p:cNvSpPr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Transformer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26" name="Google Shape;526;p60"/>
          <p:cNvGrpSpPr/>
          <p:nvPr/>
        </p:nvGrpSpPr>
        <p:grpSpPr>
          <a:xfrm>
            <a:off x="104174" y="1495568"/>
            <a:ext cx="2088000" cy="1831500"/>
            <a:chOff x="104174" y="1495568"/>
            <a:chExt cx="2088000" cy="1831500"/>
          </a:xfrm>
        </p:grpSpPr>
        <p:sp>
          <p:nvSpPr>
            <p:cNvPr id="527" name="Google Shape;527;p60"/>
            <p:cNvSpPr/>
            <p:nvPr/>
          </p:nvSpPr>
          <p:spPr>
            <a:xfrm>
              <a:off x="104174" y="1495568"/>
              <a:ext cx="2088000" cy="18315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Tahoma"/>
                  <a:ea typeface="Tahoma"/>
                  <a:cs typeface="Tahoma"/>
                  <a:sym typeface="Tahoma"/>
                </a:rPr>
                <a:t>Mix Transformer stage 1</a:t>
              </a:r>
              <a:endParaRPr sz="12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28" name="Google Shape;528;p60"/>
            <p:cNvSpPr/>
            <p:nvPr/>
          </p:nvSpPr>
          <p:spPr>
            <a:xfrm rot="5400000">
              <a:off x="-159556" y="2395609"/>
              <a:ext cx="1132268" cy="424055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Tahoma"/>
                  <a:ea typeface="Tahoma"/>
                  <a:cs typeface="Tahoma"/>
                  <a:sym typeface="Tahoma"/>
                </a:rPr>
                <a:t>Overlap patch merging (7,4)</a:t>
              </a:r>
              <a:endParaRPr sz="10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529" name="Google Shape;529;p60"/>
            <p:cNvGrpSpPr/>
            <p:nvPr/>
          </p:nvGrpSpPr>
          <p:grpSpPr>
            <a:xfrm>
              <a:off x="756786" y="2041511"/>
              <a:ext cx="1307488" cy="1132267"/>
              <a:chOff x="1302513" y="1968125"/>
              <a:chExt cx="1547506" cy="995400"/>
            </a:xfrm>
          </p:grpSpPr>
          <p:sp>
            <p:nvSpPr>
              <p:cNvPr id="530" name="Google Shape;530;p60"/>
              <p:cNvSpPr/>
              <p:nvPr/>
            </p:nvSpPr>
            <p:spPr>
              <a:xfrm rot="5400000">
                <a:off x="1598568" y="1712075"/>
                <a:ext cx="995400" cy="15075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31" name="Google Shape;531;p60"/>
              <p:cNvSpPr/>
              <p:nvPr/>
            </p:nvSpPr>
            <p:spPr>
              <a:xfrm rot="5400000">
                <a:off x="2043375" y="2089475"/>
                <a:ext cx="720300" cy="752700"/>
              </a:xfrm>
              <a:prstGeom prst="rect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>
                    <a:latin typeface="Tahoma"/>
                    <a:ea typeface="Tahoma"/>
                    <a:cs typeface="Tahoma"/>
                    <a:sym typeface="Tahoma"/>
                  </a:rPr>
                  <a:t>Efficient self attention</a:t>
                </a:r>
                <a:endParaRPr sz="900" b="1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32" name="Google Shape;532;p60"/>
              <p:cNvSpPr/>
              <p:nvPr/>
            </p:nvSpPr>
            <p:spPr>
              <a:xfrm rot="5400000">
                <a:off x="1405425" y="2285075"/>
                <a:ext cx="720300" cy="361500"/>
              </a:xfrm>
              <a:prstGeom prst="rect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>
                    <a:latin typeface="Tahoma"/>
                    <a:ea typeface="Tahoma"/>
                    <a:cs typeface="Tahoma"/>
                    <a:sym typeface="Tahoma"/>
                  </a:rPr>
                  <a:t>Mix FFN</a:t>
                </a:r>
                <a:endParaRPr sz="900" b="1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33" name="Google Shape;533;p60"/>
              <p:cNvSpPr txBox="1"/>
              <p:nvPr/>
            </p:nvSpPr>
            <p:spPr>
              <a:xfrm>
                <a:off x="1302513" y="2649725"/>
                <a:ext cx="257700" cy="29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latin typeface="Tahoma"/>
                    <a:ea typeface="Tahoma"/>
                    <a:cs typeface="Tahoma"/>
                    <a:sym typeface="Tahoma"/>
                  </a:rPr>
                  <a:t>3</a:t>
                </a:r>
                <a:endParaRPr sz="1000" b="1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534" name="Google Shape;534;p60"/>
            <p:cNvCxnSpPr>
              <a:stCxn id="528" idx="0"/>
              <a:endCxn id="530" idx="2"/>
            </p:cNvCxnSpPr>
            <p:nvPr/>
          </p:nvCxnSpPr>
          <p:spPr>
            <a:xfrm>
              <a:off x="618605" y="2607636"/>
              <a:ext cx="171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35" name="Google Shape;535;p60"/>
          <p:cNvGrpSpPr/>
          <p:nvPr/>
        </p:nvGrpSpPr>
        <p:grpSpPr>
          <a:xfrm>
            <a:off x="2360352" y="1495568"/>
            <a:ext cx="2088000" cy="1831500"/>
            <a:chOff x="2360352" y="1495568"/>
            <a:chExt cx="2088000" cy="1831500"/>
          </a:xfrm>
        </p:grpSpPr>
        <p:sp>
          <p:nvSpPr>
            <p:cNvPr id="536" name="Google Shape;536;p60"/>
            <p:cNvSpPr/>
            <p:nvPr/>
          </p:nvSpPr>
          <p:spPr>
            <a:xfrm>
              <a:off x="2360352" y="1495568"/>
              <a:ext cx="2088000" cy="18315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Tahoma"/>
                  <a:ea typeface="Tahoma"/>
                  <a:cs typeface="Tahoma"/>
                  <a:sym typeface="Tahoma"/>
                </a:rPr>
                <a:t>Mix Transformer stage 2</a:t>
              </a:r>
              <a:endParaRPr sz="12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7" name="Google Shape;537;p60"/>
            <p:cNvSpPr/>
            <p:nvPr/>
          </p:nvSpPr>
          <p:spPr>
            <a:xfrm rot="5400000">
              <a:off x="2096621" y="2395609"/>
              <a:ext cx="1132268" cy="424055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Tahoma"/>
                  <a:ea typeface="Tahoma"/>
                  <a:cs typeface="Tahoma"/>
                  <a:sym typeface="Tahoma"/>
                </a:rPr>
                <a:t>Overlap patch merging (3,2)</a:t>
              </a:r>
              <a:endParaRPr sz="10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538" name="Google Shape;538;p60"/>
            <p:cNvGrpSpPr/>
            <p:nvPr/>
          </p:nvGrpSpPr>
          <p:grpSpPr>
            <a:xfrm>
              <a:off x="3012963" y="2041511"/>
              <a:ext cx="1307488" cy="1132267"/>
              <a:chOff x="1302513" y="1968125"/>
              <a:chExt cx="1547506" cy="995400"/>
            </a:xfrm>
          </p:grpSpPr>
          <p:sp>
            <p:nvSpPr>
              <p:cNvPr id="539" name="Google Shape;539;p60"/>
              <p:cNvSpPr/>
              <p:nvPr/>
            </p:nvSpPr>
            <p:spPr>
              <a:xfrm rot="5400000">
                <a:off x="1598568" y="1712075"/>
                <a:ext cx="995400" cy="15075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40" name="Google Shape;540;p60"/>
              <p:cNvSpPr/>
              <p:nvPr/>
            </p:nvSpPr>
            <p:spPr>
              <a:xfrm rot="5400000">
                <a:off x="2043375" y="2089475"/>
                <a:ext cx="720300" cy="752700"/>
              </a:xfrm>
              <a:prstGeom prst="rect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>
                    <a:latin typeface="Tahoma"/>
                    <a:ea typeface="Tahoma"/>
                    <a:cs typeface="Tahoma"/>
                    <a:sym typeface="Tahoma"/>
                  </a:rPr>
                  <a:t>Efficient self attention</a:t>
                </a:r>
                <a:endParaRPr sz="900" b="1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41" name="Google Shape;541;p60"/>
              <p:cNvSpPr/>
              <p:nvPr/>
            </p:nvSpPr>
            <p:spPr>
              <a:xfrm rot="5400000">
                <a:off x="1405425" y="2285075"/>
                <a:ext cx="720300" cy="361500"/>
              </a:xfrm>
              <a:prstGeom prst="rect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>
                    <a:latin typeface="Tahoma"/>
                    <a:ea typeface="Tahoma"/>
                    <a:cs typeface="Tahoma"/>
                    <a:sym typeface="Tahoma"/>
                  </a:rPr>
                  <a:t>Mix FFN</a:t>
                </a:r>
                <a:endParaRPr sz="900" b="1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42" name="Google Shape;542;p60"/>
              <p:cNvSpPr txBox="1"/>
              <p:nvPr/>
            </p:nvSpPr>
            <p:spPr>
              <a:xfrm>
                <a:off x="1302513" y="2649725"/>
                <a:ext cx="257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latin typeface="Tahoma"/>
                    <a:ea typeface="Tahoma"/>
                    <a:cs typeface="Tahoma"/>
                    <a:sym typeface="Tahoma"/>
                  </a:rPr>
                  <a:t>4</a:t>
                </a:r>
                <a:endParaRPr sz="1100" b="1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cxnSp>
        <p:nvCxnSpPr>
          <p:cNvPr id="543" name="Google Shape;543;p60"/>
          <p:cNvCxnSpPr>
            <a:stCxn id="537" idx="0"/>
            <a:endCxn id="539" idx="2"/>
          </p:cNvCxnSpPr>
          <p:nvPr/>
        </p:nvCxnSpPr>
        <p:spPr>
          <a:xfrm>
            <a:off x="2874783" y="2607636"/>
            <a:ext cx="17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44" name="Google Shape;544;p60"/>
          <p:cNvGrpSpPr/>
          <p:nvPr/>
        </p:nvGrpSpPr>
        <p:grpSpPr>
          <a:xfrm>
            <a:off x="4650033" y="1495568"/>
            <a:ext cx="2088000" cy="1831500"/>
            <a:chOff x="4650033" y="1495568"/>
            <a:chExt cx="2088000" cy="1831500"/>
          </a:xfrm>
        </p:grpSpPr>
        <p:sp>
          <p:nvSpPr>
            <p:cNvPr id="545" name="Google Shape;545;p60"/>
            <p:cNvSpPr/>
            <p:nvPr/>
          </p:nvSpPr>
          <p:spPr>
            <a:xfrm>
              <a:off x="4650033" y="1495568"/>
              <a:ext cx="2088000" cy="18315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Tahoma"/>
                  <a:ea typeface="Tahoma"/>
                  <a:cs typeface="Tahoma"/>
                  <a:sym typeface="Tahoma"/>
                </a:rPr>
                <a:t>Mix Transformer stage 3</a:t>
              </a:r>
              <a:endParaRPr sz="12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46" name="Google Shape;546;p60"/>
            <p:cNvSpPr/>
            <p:nvPr/>
          </p:nvSpPr>
          <p:spPr>
            <a:xfrm rot="5400000">
              <a:off x="4386302" y="2395609"/>
              <a:ext cx="1132268" cy="424055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Tahoma"/>
                  <a:ea typeface="Tahoma"/>
                  <a:cs typeface="Tahoma"/>
                  <a:sym typeface="Tahoma"/>
                </a:rPr>
                <a:t>Overlap patch merging (3,2)</a:t>
              </a:r>
              <a:endParaRPr sz="10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547" name="Google Shape;547;p60"/>
            <p:cNvGrpSpPr/>
            <p:nvPr/>
          </p:nvGrpSpPr>
          <p:grpSpPr>
            <a:xfrm>
              <a:off x="5298425" y="2041511"/>
              <a:ext cx="1311707" cy="1132267"/>
              <a:chOff x="1297519" y="1968125"/>
              <a:chExt cx="1552500" cy="995400"/>
            </a:xfrm>
          </p:grpSpPr>
          <p:sp>
            <p:nvSpPr>
              <p:cNvPr id="548" name="Google Shape;548;p60"/>
              <p:cNvSpPr/>
              <p:nvPr/>
            </p:nvSpPr>
            <p:spPr>
              <a:xfrm rot="5400000">
                <a:off x="1598568" y="1712075"/>
                <a:ext cx="995400" cy="15075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49" name="Google Shape;549;p60"/>
              <p:cNvSpPr/>
              <p:nvPr/>
            </p:nvSpPr>
            <p:spPr>
              <a:xfrm rot="5400000">
                <a:off x="2043375" y="2089475"/>
                <a:ext cx="720300" cy="752700"/>
              </a:xfrm>
              <a:prstGeom prst="rect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>
                    <a:latin typeface="Tahoma"/>
                    <a:ea typeface="Tahoma"/>
                    <a:cs typeface="Tahoma"/>
                    <a:sym typeface="Tahoma"/>
                  </a:rPr>
                  <a:t>Efficient self attention</a:t>
                </a:r>
                <a:endParaRPr sz="900" b="1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50" name="Google Shape;550;p60"/>
              <p:cNvSpPr/>
              <p:nvPr/>
            </p:nvSpPr>
            <p:spPr>
              <a:xfrm rot="5400000">
                <a:off x="1405425" y="2285075"/>
                <a:ext cx="720300" cy="361500"/>
              </a:xfrm>
              <a:prstGeom prst="rect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>
                    <a:latin typeface="Tahoma"/>
                    <a:ea typeface="Tahoma"/>
                    <a:cs typeface="Tahoma"/>
                    <a:sym typeface="Tahoma"/>
                  </a:rPr>
                  <a:t>Mix FFN</a:t>
                </a:r>
                <a:endParaRPr sz="900" b="1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51" name="Google Shape;551;p60"/>
              <p:cNvSpPr txBox="1"/>
              <p:nvPr/>
            </p:nvSpPr>
            <p:spPr>
              <a:xfrm>
                <a:off x="1297519" y="2671763"/>
                <a:ext cx="426600" cy="27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latin typeface="Tahoma"/>
                    <a:ea typeface="Tahoma"/>
                    <a:cs typeface="Tahoma"/>
                    <a:sym typeface="Tahoma"/>
                  </a:rPr>
                  <a:t>18</a:t>
                </a:r>
                <a:endParaRPr sz="800" b="1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552" name="Google Shape;552;p60"/>
            <p:cNvCxnSpPr>
              <a:stCxn id="546" idx="0"/>
              <a:endCxn id="548" idx="2"/>
            </p:cNvCxnSpPr>
            <p:nvPr/>
          </p:nvCxnSpPr>
          <p:spPr>
            <a:xfrm>
              <a:off x="5164463" y="2607636"/>
              <a:ext cx="171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553" name="Google Shape;553;p60"/>
          <p:cNvGrpSpPr/>
          <p:nvPr/>
        </p:nvGrpSpPr>
        <p:grpSpPr>
          <a:xfrm>
            <a:off x="6875460" y="1495568"/>
            <a:ext cx="2088000" cy="1831500"/>
            <a:chOff x="6875460" y="1495568"/>
            <a:chExt cx="2088000" cy="1831500"/>
          </a:xfrm>
        </p:grpSpPr>
        <p:sp>
          <p:nvSpPr>
            <p:cNvPr id="554" name="Google Shape;554;p60"/>
            <p:cNvSpPr/>
            <p:nvPr/>
          </p:nvSpPr>
          <p:spPr>
            <a:xfrm>
              <a:off x="6875460" y="1495568"/>
              <a:ext cx="2088000" cy="18315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Tahoma"/>
                  <a:ea typeface="Tahoma"/>
                  <a:cs typeface="Tahoma"/>
                  <a:sym typeface="Tahoma"/>
                </a:rPr>
                <a:t>Mix Transformer stage 4</a:t>
              </a:r>
              <a:endParaRPr sz="1200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55" name="Google Shape;555;p60"/>
            <p:cNvSpPr/>
            <p:nvPr/>
          </p:nvSpPr>
          <p:spPr>
            <a:xfrm rot="5400000">
              <a:off x="6611730" y="2395609"/>
              <a:ext cx="1132268" cy="424055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Tahoma"/>
                  <a:ea typeface="Tahoma"/>
                  <a:cs typeface="Tahoma"/>
                  <a:sym typeface="Tahoma"/>
                </a:rPr>
                <a:t>Overlap patch merging (3,2)</a:t>
              </a:r>
              <a:endParaRPr sz="10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556" name="Google Shape;556;p60"/>
            <p:cNvGrpSpPr/>
            <p:nvPr/>
          </p:nvGrpSpPr>
          <p:grpSpPr>
            <a:xfrm>
              <a:off x="7528072" y="2041511"/>
              <a:ext cx="1307488" cy="1132267"/>
              <a:chOff x="1302513" y="1968125"/>
              <a:chExt cx="1547506" cy="995400"/>
            </a:xfrm>
          </p:grpSpPr>
          <p:sp>
            <p:nvSpPr>
              <p:cNvPr id="557" name="Google Shape;557;p60"/>
              <p:cNvSpPr/>
              <p:nvPr/>
            </p:nvSpPr>
            <p:spPr>
              <a:xfrm rot="5400000">
                <a:off x="1598568" y="1712075"/>
                <a:ext cx="995400" cy="1507500"/>
              </a:xfrm>
              <a:prstGeom prst="rect">
                <a:avLst/>
              </a:prstGeom>
              <a:solidFill>
                <a:srgbClr val="C9DAF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58" name="Google Shape;558;p60"/>
              <p:cNvSpPr/>
              <p:nvPr/>
            </p:nvSpPr>
            <p:spPr>
              <a:xfrm rot="5400000">
                <a:off x="2043375" y="2089475"/>
                <a:ext cx="720300" cy="752700"/>
              </a:xfrm>
              <a:prstGeom prst="rect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>
                    <a:latin typeface="Tahoma"/>
                    <a:ea typeface="Tahoma"/>
                    <a:cs typeface="Tahoma"/>
                    <a:sym typeface="Tahoma"/>
                  </a:rPr>
                  <a:t>Efficient self attention</a:t>
                </a:r>
                <a:endParaRPr sz="900" b="1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59" name="Google Shape;559;p60"/>
              <p:cNvSpPr/>
              <p:nvPr/>
            </p:nvSpPr>
            <p:spPr>
              <a:xfrm rot="5400000">
                <a:off x="1405425" y="2285075"/>
                <a:ext cx="720300" cy="361500"/>
              </a:xfrm>
              <a:prstGeom prst="rect">
                <a:avLst/>
              </a:prstGeom>
              <a:solidFill>
                <a:srgbClr val="EAD1D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>
                    <a:latin typeface="Tahoma"/>
                    <a:ea typeface="Tahoma"/>
                    <a:cs typeface="Tahoma"/>
                    <a:sym typeface="Tahoma"/>
                  </a:rPr>
                  <a:t>Mix FFN</a:t>
                </a:r>
                <a:endParaRPr sz="900" b="1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60" name="Google Shape;560;p60"/>
              <p:cNvSpPr txBox="1"/>
              <p:nvPr/>
            </p:nvSpPr>
            <p:spPr>
              <a:xfrm>
                <a:off x="1302513" y="2649725"/>
                <a:ext cx="257700" cy="3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1">
                    <a:latin typeface="Tahoma"/>
                    <a:ea typeface="Tahoma"/>
                    <a:cs typeface="Tahoma"/>
                    <a:sym typeface="Tahoma"/>
                  </a:rPr>
                  <a:t>3</a:t>
                </a:r>
                <a:endParaRPr sz="1100" b="1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561" name="Google Shape;561;p60"/>
            <p:cNvCxnSpPr>
              <a:stCxn id="555" idx="0"/>
              <a:endCxn id="557" idx="2"/>
            </p:cNvCxnSpPr>
            <p:nvPr/>
          </p:nvCxnSpPr>
          <p:spPr>
            <a:xfrm>
              <a:off x="7389891" y="2607636"/>
              <a:ext cx="171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1"/>
          <p:cNvSpPr txBox="1">
            <a:spLocks noGrp="1"/>
          </p:cNvSpPr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Segformer - Overlap Patch Merging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67" name="Google Shape;567;p61"/>
          <p:cNvPicPr preferRelativeResize="0"/>
          <p:nvPr/>
        </p:nvPicPr>
        <p:blipFill rotWithShape="1">
          <a:blip r:embed="rId3">
            <a:alphaModFix/>
          </a:blip>
          <a:srcRect t="1728" r="3772" b="11420"/>
          <a:stretch/>
        </p:blipFill>
        <p:spPr>
          <a:xfrm>
            <a:off x="512025" y="849325"/>
            <a:ext cx="7902925" cy="40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1x1 convolution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224600" y="893525"/>
            <a:ext cx="4733100" cy="14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5x5x256 -&gt; 5x5x32 embeds 256 channels to 32 channels. 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Feature aggregator/pooling / low dimensional embedding version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Advantages</a:t>
            </a:r>
            <a:endParaRPr sz="11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Dimensionality reduction for efficient computations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Efficient low dimensional embedding / feature pooling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Applying nonlinearity again after convolutio</a:t>
            </a:r>
            <a:r>
              <a:rPr lang="en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125" y="717638"/>
            <a:ext cx="4324950" cy="33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>
            <a:hlinkClick r:id="rId4"/>
          </p:cNvPr>
          <p:cNvSpPr txBox="1"/>
          <p:nvPr/>
        </p:nvSpPr>
        <p:spPr>
          <a:xfrm>
            <a:off x="807900" y="4238750"/>
            <a:ext cx="2801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>
                <a:solidFill>
                  <a:schemeClr val="hlink"/>
                </a:solidFill>
                <a:hlinkClick r:id="rId5"/>
              </a:rPr>
              <a:t>Convolution</a:t>
            </a:r>
            <a:r>
              <a:rPr lang="en" sz="1100" b="1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en" sz="1000" b="1" u="sng">
                <a:solidFill>
                  <a:schemeClr val="hlink"/>
                </a:solidFill>
                <a:hlinkClick r:id="rId5"/>
              </a:rPr>
              <a:t>Arithmetic Paper</a:t>
            </a:r>
            <a:endParaRPr sz="1000" b="1" u="sng">
              <a:solidFill>
                <a:schemeClr val="hlink"/>
              </a:solidFill>
            </a:endParaRPr>
          </a:p>
        </p:txBody>
      </p:sp>
      <p:sp>
        <p:nvSpPr>
          <p:cNvPr id="80" name="Google Shape;80;p17">
            <a:hlinkClick r:id="rId4"/>
          </p:cNvPr>
          <p:cNvSpPr txBox="1"/>
          <p:nvPr/>
        </p:nvSpPr>
        <p:spPr>
          <a:xfrm>
            <a:off x="6145300" y="4103950"/>
            <a:ext cx="103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>
                <a:solidFill>
                  <a:schemeClr val="hlink"/>
                </a:solidFill>
                <a:hlinkClick r:id="rId6"/>
              </a:rPr>
              <a:t>Reference</a:t>
            </a:r>
            <a:endParaRPr sz="10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2"/>
          <p:cNvSpPr txBox="1">
            <a:spLocks noGrp="1"/>
          </p:cNvSpPr>
          <p:nvPr>
            <p:ph type="title"/>
          </p:nvPr>
        </p:nvSpPr>
        <p:spPr>
          <a:xfrm>
            <a:off x="104175" y="385325"/>
            <a:ext cx="38064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Segformer - Overlap Patch Merging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73" name="Google Shape;573;p62"/>
          <p:cNvPicPr preferRelativeResize="0"/>
          <p:nvPr/>
        </p:nvPicPr>
        <p:blipFill rotWithShape="1">
          <a:blip r:embed="rId3">
            <a:alphaModFix/>
          </a:blip>
          <a:srcRect t="12380"/>
          <a:stretch/>
        </p:blipFill>
        <p:spPr>
          <a:xfrm>
            <a:off x="169825" y="1088200"/>
            <a:ext cx="3212851" cy="16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62"/>
          <p:cNvPicPr preferRelativeResize="0"/>
          <p:nvPr/>
        </p:nvPicPr>
        <p:blipFill rotWithShape="1">
          <a:blip r:embed="rId4">
            <a:alphaModFix/>
          </a:blip>
          <a:srcRect t="11762"/>
          <a:stretch/>
        </p:blipFill>
        <p:spPr>
          <a:xfrm>
            <a:off x="3071650" y="1088200"/>
            <a:ext cx="6190224" cy="305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63"/>
          <p:cNvGrpSpPr/>
          <p:nvPr/>
        </p:nvGrpSpPr>
        <p:grpSpPr>
          <a:xfrm>
            <a:off x="4278400" y="2235975"/>
            <a:ext cx="1753375" cy="464540"/>
            <a:chOff x="2525800" y="3455175"/>
            <a:chExt cx="1753375" cy="464540"/>
          </a:xfrm>
        </p:grpSpPr>
        <p:sp>
          <p:nvSpPr>
            <p:cNvPr id="580" name="Google Shape;580;p63"/>
            <p:cNvSpPr/>
            <p:nvPr/>
          </p:nvSpPr>
          <p:spPr>
            <a:xfrm>
              <a:off x="2718875" y="3455175"/>
              <a:ext cx="1560300" cy="243000"/>
            </a:xfrm>
            <a:prstGeom prst="cube">
              <a:avLst>
                <a:gd name="adj" fmla="val 38230"/>
              </a:avLst>
            </a:prstGeom>
            <a:solidFill>
              <a:srgbClr val="D5A6B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1" name="Google Shape;581;p63"/>
            <p:cNvCxnSpPr/>
            <p:nvPr/>
          </p:nvCxnSpPr>
          <p:spPr>
            <a:xfrm>
              <a:off x="2721775" y="3555200"/>
              <a:ext cx="0" cy="15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63"/>
            <p:cNvCxnSpPr/>
            <p:nvPr/>
          </p:nvCxnSpPr>
          <p:spPr>
            <a:xfrm>
              <a:off x="2874175" y="3555200"/>
              <a:ext cx="0" cy="15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63"/>
            <p:cNvCxnSpPr/>
            <p:nvPr/>
          </p:nvCxnSpPr>
          <p:spPr>
            <a:xfrm>
              <a:off x="3026575" y="3555200"/>
              <a:ext cx="0" cy="15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63"/>
            <p:cNvCxnSpPr/>
            <p:nvPr/>
          </p:nvCxnSpPr>
          <p:spPr>
            <a:xfrm>
              <a:off x="3178975" y="3555200"/>
              <a:ext cx="0" cy="15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63"/>
            <p:cNvCxnSpPr/>
            <p:nvPr/>
          </p:nvCxnSpPr>
          <p:spPr>
            <a:xfrm>
              <a:off x="3331375" y="3555200"/>
              <a:ext cx="0" cy="15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63"/>
            <p:cNvCxnSpPr/>
            <p:nvPr/>
          </p:nvCxnSpPr>
          <p:spPr>
            <a:xfrm>
              <a:off x="3483775" y="3555200"/>
              <a:ext cx="0" cy="15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63"/>
            <p:cNvCxnSpPr/>
            <p:nvPr/>
          </p:nvCxnSpPr>
          <p:spPr>
            <a:xfrm>
              <a:off x="3636175" y="3555200"/>
              <a:ext cx="0" cy="15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8" name="Google Shape;588;p63"/>
            <p:cNvSpPr txBox="1"/>
            <p:nvPr/>
          </p:nvSpPr>
          <p:spPr>
            <a:xfrm>
              <a:off x="3155800" y="3611915"/>
              <a:ext cx="558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89" name="Google Shape;589;p63"/>
            <p:cNvSpPr txBox="1"/>
            <p:nvPr/>
          </p:nvSpPr>
          <p:spPr>
            <a:xfrm>
              <a:off x="2525800" y="3496299"/>
              <a:ext cx="212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590" name="Google Shape;590;p63"/>
          <p:cNvSpPr txBox="1">
            <a:spLocks noGrp="1"/>
          </p:cNvSpPr>
          <p:nvPr>
            <p:ph type="title"/>
          </p:nvPr>
        </p:nvSpPr>
        <p:spPr>
          <a:xfrm>
            <a:off x="104175" y="385325"/>
            <a:ext cx="25281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Efficient Self-Attention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1" name="Google Shape;591;p63"/>
          <p:cNvSpPr txBox="1"/>
          <p:nvPr/>
        </p:nvSpPr>
        <p:spPr>
          <a:xfrm>
            <a:off x="2632225" y="432575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Query</a:t>
            </a:r>
            <a:endParaRPr sz="1100"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92" name="Google Shape;592;p63"/>
          <p:cNvGrpSpPr/>
          <p:nvPr/>
        </p:nvGrpSpPr>
        <p:grpSpPr>
          <a:xfrm>
            <a:off x="4007475" y="64325"/>
            <a:ext cx="3407701" cy="1075200"/>
            <a:chOff x="2483475" y="1054925"/>
            <a:chExt cx="3407701" cy="1075200"/>
          </a:xfrm>
        </p:grpSpPr>
        <p:grpSp>
          <p:nvGrpSpPr>
            <p:cNvPr id="593" name="Google Shape;593;p63"/>
            <p:cNvGrpSpPr/>
            <p:nvPr/>
          </p:nvGrpSpPr>
          <p:grpSpPr>
            <a:xfrm>
              <a:off x="2483475" y="1054925"/>
              <a:ext cx="3407701" cy="1075200"/>
              <a:chOff x="292725" y="1215725"/>
              <a:chExt cx="3407701" cy="1075200"/>
            </a:xfrm>
          </p:grpSpPr>
          <p:sp>
            <p:nvSpPr>
              <p:cNvPr id="594" name="Google Shape;594;p63"/>
              <p:cNvSpPr/>
              <p:nvPr/>
            </p:nvSpPr>
            <p:spPr>
              <a:xfrm>
                <a:off x="504825" y="1215725"/>
                <a:ext cx="3195600" cy="843600"/>
              </a:xfrm>
              <a:prstGeom prst="cube">
                <a:avLst>
                  <a:gd name="adj" fmla="val 80989"/>
                </a:avLst>
              </a:prstGeom>
              <a:solidFill>
                <a:srgbClr val="9E9E9E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63"/>
              <p:cNvSpPr txBox="1"/>
              <p:nvPr/>
            </p:nvSpPr>
            <p:spPr>
              <a:xfrm>
                <a:off x="292725" y="1838350"/>
                <a:ext cx="2121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latin typeface="Tahoma"/>
                    <a:ea typeface="Tahoma"/>
                    <a:cs typeface="Tahoma"/>
                    <a:sym typeface="Tahoma"/>
                  </a:rPr>
                  <a:t>1</a:t>
                </a:r>
                <a:endParaRPr sz="800" b="1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96" name="Google Shape;596;p63"/>
              <p:cNvSpPr txBox="1"/>
              <p:nvPr/>
            </p:nvSpPr>
            <p:spPr>
              <a:xfrm>
                <a:off x="1527575" y="1983125"/>
                <a:ext cx="5583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latin typeface="Tahoma"/>
                    <a:ea typeface="Tahoma"/>
                    <a:cs typeface="Tahoma"/>
                    <a:sym typeface="Tahoma"/>
                  </a:rPr>
                  <a:t>4096</a:t>
                </a:r>
                <a:endParaRPr sz="800" b="1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97" name="Google Shape;597;p63"/>
              <p:cNvSpPr txBox="1"/>
              <p:nvPr/>
            </p:nvSpPr>
            <p:spPr>
              <a:xfrm>
                <a:off x="3327526" y="1551374"/>
                <a:ext cx="372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latin typeface="Tahoma"/>
                    <a:ea typeface="Tahoma"/>
                    <a:cs typeface="Tahoma"/>
                    <a:sym typeface="Tahoma"/>
                  </a:rPr>
                  <a:t>64</a:t>
                </a:r>
                <a:endParaRPr sz="800" b="1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598" name="Google Shape;598;p63"/>
            <p:cNvCxnSpPr/>
            <p:nvPr/>
          </p:nvCxnSpPr>
          <p:spPr>
            <a:xfrm>
              <a:off x="2871800" y="1743075"/>
              <a:ext cx="0" cy="16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63"/>
            <p:cNvCxnSpPr/>
            <p:nvPr/>
          </p:nvCxnSpPr>
          <p:spPr>
            <a:xfrm flipH="1">
              <a:off x="2867000" y="1062050"/>
              <a:ext cx="690600" cy="67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00" name="Google Shape;600;p63"/>
          <p:cNvGrpSpPr/>
          <p:nvPr/>
        </p:nvGrpSpPr>
        <p:grpSpPr>
          <a:xfrm>
            <a:off x="4278400" y="1148525"/>
            <a:ext cx="2331900" cy="1123225"/>
            <a:chOff x="2525800" y="2291525"/>
            <a:chExt cx="2331900" cy="1123225"/>
          </a:xfrm>
        </p:grpSpPr>
        <p:grpSp>
          <p:nvGrpSpPr>
            <p:cNvPr id="601" name="Google Shape;601;p63"/>
            <p:cNvGrpSpPr/>
            <p:nvPr/>
          </p:nvGrpSpPr>
          <p:grpSpPr>
            <a:xfrm>
              <a:off x="2525800" y="2291532"/>
              <a:ext cx="2331900" cy="1018488"/>
              <a:chOff x="292725" y="1215725"/>
              <a:chExt cx="2331900" cy="1065475"/>
            </a:xfrm>
          </p:grpSpPr>
          <p:sp>
            <p:nvSpPr>
              <p:cNvPr id="602" name="Google Shape;602;p63"/>
              <p:cNvSpPr/>
              <p:nvPr/>
            </p:nvSpPr>
            <p:spPr>
              <a:xfrm>
                <a:off x="504825" y="1215725"/>
                <a:ext cx="2119800" cy="843600"/>
              </a:xfrm>
              <a:prstGeom prst="cube">
                <a:avLst>
                  <a:gd name="adj" fmla="val 80989"/>
                </a:avLst>
              </a:prstGeom>
              <a:solidFill>
                <a:srgbClr val="FFE5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63"/>
              <p:cNvSpPr txBox="1"/>
              <p:nvPr/>
            </p:nvSpPr>
            <p:spPr>
              <a:xfrm>
                <a:off x="292725" y="1838350"/>
                <a:ext cx="212100" cy="3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latin typeface="Tahoma"/>
                    <a:ea typeface="Tahoma"/>
                    <a:cs typeface="Tahoma"/>
                    <a:sym typeface="Tahoma"/>
                  </a:rPr>
                  <a:t>1</a:t>
                </a:r>
                <a:endParaRPr sz="800" b="1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04" name="Google Shape;604;p63"/>
              <p:cNvSpPr txBox="1"/>
              <p:nvPr/>
            </p:nvSpPr>
            <p:spPr>
              <a:xfrm>
                <a:off x="922725" y="1959300"/>
                <a:ext cx="558300" cy="3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latin typeface="Tahoma"/>
                    <a:ea typeface="Tahoma"/>
                    <a:cs typeface="Tahoma"/>
                    <a:sym typeface="Tahoma"/>
                  </a:rPr>
                  <a:t>64</a:t>
                </a:r>
                <a:endParaRPr sz="800" b="1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05" name="Google Shape;605;p63"/>
              <p:cNvSpPr txBox="1"/>
              <p:nvPr/>
            </p:nvSpPr>
            <p:spPr>
              <a:xfrm>
                <a:off x="2219151" y="1551374"/>
                <a:ext cx="372900" cy="3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latin typeface="Tahoma"/>
                    <a:ea typeface="Tahoma"/>
                    <a:cs typeface="Tahoma"/>
                    <a:sym typeface="Tahoma"/>
                  </a:rPr>
                  <a:t>64</a:t>
                </a:r>
                <a:endParaRPr sz="800" b="1"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cxnSp>
          <p:nvCxnSpPr>
            <p:cNvPr id="606" name="Google Shape;606;p63"/>
            <p:cNvCxnSpPr/>
            <p:nvPr/>
          </p:nvCxnSpPr>
          <p:spPr>
            <a:xfrm>
              <a:off x="2893250" y="2952875"/>
              <a:ext cx="0" cy="14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63"/>
            <p:cNvCxnSpPr/>
            <p:nvPr/>
          </p:nvCxnSpPr>
          <p:spPr>
            <a:xfrm flipH="1">
              <a:off x="2893250" y="2291525"/>
              <a:ext cx="645300" cy="65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63"/>
            <p:cNvCxnSpPr/>
            <p:nvPr/>
          </p:nvCxnSpPr>
          <p:spPr>
            <a:xfrm>
              <a:off x="3043225" y="2952875"/>
              <a:ext cx="0" cy="14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63"/>
            <p:cNvCxnSpPr/>
            <p:nvPr/>
          </p:nvCxnSpPr>
          <p:spPr>
            <a:xfrm flipH="1">
              <a:off x="3045650" y="2291525"/>
              <a:ext cx="645300" cy="65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63"/>
            <p:cNvCxnSpPr/>
            <p:nvPr/>
          </p:nvCxnSpPr>
          <p:spPr>
            <a:xfrm flipH="1">
              <a:off x="3198050" y="2291525"/>
              <a:ext cx="645300" cy="65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63"/>
            <p:cNvCxnSpPr/>
            <p:nvPr/>
          </p:nvCxnSpPr>
          <p:spPr>
            <a:xfrm>
              <a:off x="3195625" y="2952875"/>
              <a:ext cx="0" cy="14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63"/>
            <p:cNvCxnSpPr/>
            <p:nvPr/>
          </p:nvCxnSpPr>
          <p:spPr>
            <a:xfrm>
              <a:off x="2819400" y="3105150"/>
              <a:ext cx="144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613" name="Google Shape;613;p63"/>
            <p:cNvCxnSpPr/>
            <p:nvPr/>
          </p:nvCxnSpPr>
          <p:spPr>
            <a:xfrm>
              <a:off x="2971800" y="3105150"/>
              <a:ext cx="14400" cy="3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614" name="Google Shape;614;p63"/>
            <p:cNvCxnSpPr/>
            <p:nvPr/>
          </p:nvCxnSpPr>
          <p:spPr>
            <a:xfrm>
              <a:off x="3124200" y="3105150"/>
              <a:ext cx="9600" cy="3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cxnSp>
        <p:nvCxnSpPr>
          <p:cNvPr id="615" name="Google Shape;615;p63"/>
          <p:cNvCxnSpPr/>
          <p:nvPr/>
        </p:nvCxnSpPr>
        <p:spPr>
          <a:xfrm>
            <a:off x="4348175" y="928700"/>
            <a:ext cx="581100" cy="50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16" name="Google Shape;616;p63"/>
          <p:cNvCxnSpPr/>
          <p:nvPr/>
        </p:nvCxnSpPr>
        <p:spPr>
          <a:xfrm>
            <a:off x="4333875" y="909650"/>
            <a:ext cx="919200" cy="50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17" name="Google Shape;617;p63"/>
          <p:cNvCxnSpPr/>
          <p:nvPr/>
        </p:nvCxnSpPr>
        <p:spPr>
          <a:xfrm>
            <a:off x="4333875" y="914400"/>
            <a:ext cx="762000" cy="50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18" name="Google Shape;618;p63"/>
          <p:cNvSpPr/>
          <p:nvPr/>
        </p:nvSpPr>
        <p:spPr>
          <a:xfrm>
            <a:off x="4185700" y="2672532"/>
            <a:ext cx="2119800" cy="806400"/>
          </a:xfrm>
          <a:prstGeom prst="cube">
            <a:avLst>
              <a:gd name="adj" fmla="val 80989"/>
            </a:avLst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" name="Google Shape;619;p63"/>
          <p:cNvGrpSpPr/>
          <p:nvPr/>
        </p:nvGrpSpPr>
        <p:grpSpPr>
          <a:xfrm>
            <a:off x="4572000" y="2495503"/>
            <a:ext cx="314400" cy="523871"/>
            <a:chOff x="2819400" y="3105150"/>
            <a:chExt cx="314400" cy="315300"/>
          </a:xfrm>
        </p:grpSpPr>
        <p:cxnSp>
          <p:nvCxnSpPr>
            <p:cNvPr id="620" name="Google Shape;620;p63"/>
            <p:cNvCxnSpPr/>
            <p:nvPr/>
          </p:nvCxnSpPr>
          <p:spPr>
            <a:xfrm>
              <a:off x="2819400" y="3105150"/>
              <a:ext cx="285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621" name="Google Shape;621;p63"/>
            <p:cNvCxnSpPr/>
            <p:nvPr/>
          </p:nvCxnSpPr>
          <p:spPr>
            <a:xfrm>
              <a:off x="2971800" y="3105150"/>
              <a:ext cx="14400" cy="3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622" name="Google Shape;622;p63"/>
            <p:cNvCxnSpPr/>
            <p:nvPr/>
          </p:nvCxnSpPr>
          <p:spPr>
            <a:xfrm>
              <a:off x="3124200" y="3105150"/>
              <a:ext cx="9600" cy="30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grpSp>
        <p:nvGrpSpPr>
          <p:cNvPr id="623" name="Google Shape;623;p63"/>
          <p:cNvGrpSpPr/>
          <p:nvPr/>
        </p:nvGrpSpPr>
        <p:grpSpPr>
          <a:xfrm>
            <a:off x="4410070" y="3955902"/>
            <a:ext cx="1074057" cy="1092241"/>
            <a:chOff x="2679290" y="1721404"/>
            <a:chExt cx="1417522" cy="1537285"/>
          </a:xfrm>
        </p:grpSpPr>
        <p:sp>
          <p:nvSpPr>
            <p:cNvPr id="624" name="Google Shape;624;p63"/>
            <p:cNvSpPr/>
            <p:nvPr/>
          </p:nvSpPr>
          <p:spPr>
            <a:xfrm>
              <a:off x="2935812" y="1721404"/>
              <a:ext cx="1161000" cy="1216200"/>
            </a:xfrm>
            <a:prstGeom prst="cube">
              <a:avLst>
                <a:gd name="adj" fmla="val 79935"/>
              </a:avLst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63"/>
            <p:cNvSpPr txBox="1"/>
            <p:nvPr/>
          </p:nvSpPr>
          <p:spPr>
            <a:xfrm>
              <a:off x="2679290" y="2587944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6" name="Google Shape;626;p63"/>
            <p:cNvSpPr txBox="1"/>
            <p:nvPr/>
          </p:nvSpPr>
          <p:spPr>
            <a:xfrm>
              <a:off x="2905685" y="2825489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7" name="Google Shape;627;p63"/>
            <p:cNvSpPr txBox="1"/>
            <p:nvPr/>
          </p:nvSpPr>
          <p:spPr>
            <a:xfrm>
              <a:off x="3629522" y="2240579"/>
              <a:ext cx="4149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628" name="Google Shape;628;p63"/>
          <p:cNvSpPr/>
          <p:nvPr/>
        </p:nvSpPr>
        <p:spPr>
          <a:xfrm>
            <a:off x="4867475" y="3757375"/>
            <a:ext cx="186000" cy="183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9" name="Google Shape;629;p63"/>
          <p:cNvCxnSpPr>
            <a:endCxn id="628" idx="0"/>
          </p:cNvCxnSpPr>
          <p:nvPr/>
        </p:nvCxnSpPr>
        <p:spPr>
          <a:xfrm>
            <a:off x="4319675" y="3481375"/>
            <a:ext cx="640800" cy="27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30" name="Google Shape;630;p63"/>
          <p:cNvCxnSpPr>
            <a:endCxn id="628" idx="0"/>
          </p:cNvCxnSpPr>
          <p:nvPr/>
        </p:nvCxnSpPr>
        <p:spPr>
          <a:xfrm flipH="1">
            <a:off x="4960475" y="3486175"/>
            <a:ext cx="626100" cy="2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31" name="Google Shape;631;p63"/>
          <p:cNvCxnSpPr>
            <a:stCxn id="618" idx="3"/>
            <a:endCxn id="628" idx="0"/>
          </p:cNvCxnSpPr>
          <p:nvPr/>
        </p:nvCxnSpPr>
        <p:spPr>
          <a:xfrm>
            <a:off x="4919052" y="3478932"/>
            <a:ext cx="41400" cy="27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32" name="Google Shape;632;p63"/>
          <p:cNvSpPr/>
          <p:nvPr/>
        </p:nvSpPr>
        <p:spPr>
          <a:xfrm>
            <a:off x="4910225" y="3783625"/>
            <a:ext cx="100500" cy="130500"/>
          </a:xfrm>
          <a:prstGeom prst="mathPlus">
            <a:avLst>
              <a:gd name="adj1" fmla="val 154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3"/>
          <p:cNvSpPr txBox="1"/>
          <p:nvPr/>
        </p:nvSpPr>
        <p:spPr>
          <a:xfrm>
            <a:off x="3973600" y="3248649"/>
            <a:ext cx="21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Tahoma"/>
                <a:ea typeface="Tahoma"/>
                <a:cs typeface="Tahoma"/>
                <a:sym typeface="Tahoma"/>
              </a:rPr>
              <a:t>1</a:t>
            </a:r>
            <a:endParaRPr sz="8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4" name="Google Shape;634;p63"/>
          <p:cNvSpPr txBox="1"/>
          <p:nvPr/>
        </p:nvSpPr>
        <p:spPr>
          <a:xfrm>
            <a:off x="5852401" y="3069579"/>
            <a:ext cx="372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Tahoma"/>
                <a:ea typeface="Tahoma"/>
                <a:cs typeface="Tahoma"/>
                <a:sym typeface="Tahoma"/>
              </a:rPr>
              <a:t>64</a:t>
            </a:r>
            <a:endParaRPr sz="800" b="1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635" name="Google Shape;635;p63"/>
          <p:cNvCxnSpPr>
            <a:stCxn id="632" idx="1"/>
          </p:cNvCxnSpPr>
          <p:nvPr/>
        </p:nvCxnSpPr>
        <p:spPr>
          <a:xfrm flipH="1">
            <a:off x="4953875" y="3896827"/>
            <a:ext cx="6600" cy="27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36" name="Google Shape;636;p63"/>
          <p:cNvSpPr txBox="1"/>
          <p:nvPr/>
        </p:nvSpPr>
        <p:spPr>
          <a:xfrm>
            <a:off x="2632225" y="1588900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Key</a:t>
            </a:r>
            <a:endParaRPr sz="1100"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7" name="Google Shape;637;p63"/>
          <p:cNvSpPr txBox="1"/>
          <p:nvPr/>
        </p:nvSpPr>
        <p:spPr>
          <a:xfrm>
            <a:off x="2632225" y="2118413"/>
            <a:ext cx="1467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Dot product</a:t>
            </a:r>
            <a:endParaRPr sz="1100"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Attention</a:t>
            </a:r>
            <a:endParaRPr sz="1100" b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8" name="Google Shape;638;p63"/>
          <p:cNvSpPr txBox="1"/>
          <p:nvPr/>
        </p:nvSpPr>
        <p:spPr>
          <a:xfrm>
            <a:off x="2632225" y="3038825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Value</a:t>
            </a:r>
            <a:endParaRPr sz="1100" b="1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9" name="Google Shape;639;p63"/>
          <p:cNvSpPr txBox="1"/>
          <p:nvPr/>
        </p:nvSpPr>
        <p:spPr>
          <a:xfrm>
            <a:off x="2632225" y="4374625"/>
            <a:ext cx="146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Output</a:t>
            </a:r>
            <a:endParaRPr sz="1100" b="1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40" name="Google Shape;640;p63"/>
          <p:cNvSpPr txBox="1"/>
          <p:nvPr/>
        </p:nvSpPr>
        <p:spPr>
          <a:xfrm>
            <a:off x="2589025" y="3748200"/>
            <a:ext cx="155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Attention * value</a:t>
            </a:r>
            <a:endParaRPr sz="1100" b="1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4"/>
          <p:cNvSpPr txBox="1">
            <a:spLocks noGrp="1"/>
          </p:cNvSpPr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FeedForward Network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46" name="Google Shape;64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00" y="1473469"/>
            <a:ext cx="1590675" cy="558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539" y="1357498"/>
            <a:ext cx="17240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219" y="1110636"/>
            <a:ext cx="1407775" cy="12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1138" y="3004069"/>
            <a:ext cx="15906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8200" y="2889769"/>
            <a:ext cx="16478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16650" y="1362248"/>
            <a:ext cx="8667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40030" y="1450336"/>
            <a:ext cx="612853" cy="6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3750" y="2987369"/>
            <a:ext cx="612853" cy="6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4" name="Google Shape;654;p64"/>
          <p:cNvCxnSpPr>
            <a:stCxn id="646" idx="3"/>
            <a:endCxn id="652" idx="1"/>
          </p:cNvCxnSpPr>
          <p:nvPr/>
        </p:nvCxnSpPr>
        <p:spPr>
          <a:xfrm>
            <a:off x="1729375" y="1752786"/>
            <a:ext cx="61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5" name="Google Shape;655;p64"/>
          <p:cNvCxnSpPr>
            <a:stCxn id="652" idx="3"/>
            <a:endCxn id="647" idx="1"/>
          </p:cNvCxnSpPr>
          <p:nvPr/>
        </p:nvCxnSpPr>
        <p:spPr>
          <a:xfrm>
            <a:off x="2952883" y="1752786"/>
            <a:ext cx="61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6" name="Google Shape;656;p64"/>
          <p:cNvCxnSpPr>
            <a:stCxn id="647" idx="3"/>
            <a:endCxn id="648" idx="1"/>
          </p:cNvCxnSpPr>
          <p:nvPr/>
        </p:nvCxnSpPr>
        <p:spPr>
          <a:xfrm>
            <a:off x="5287564" y="1752786"/>
            <a:ext cx="61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7" name="Google Shape;657;p64"/>
          <p:cNvCxnSpPr>
            <a:stCxn id="648" idx="3"/>
            <a:endCxn id="651" idx="1"/>
          </p:cNvCxnSpPr>
          <p:nvPr/>
        </p:nvCxnSpPr>
        <p:spPr>
          <a:xfrm>
            <a:off x="7305994" y="1752786"/>
            <a:ext cx="61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8" name="Google Shape;658;p64"/>
          <p:cNvCxnSpPr>
            <a:stCxn id="651" idx="2"/>
            <a:endCxn id="650" idx="3"/>
          </p:cNvCxnSpPr>
          <p:nvPr/>
        </p:nvCxnSpPr>
        <p:spPr>
          <a:xfrm flipH="1">
            <a:off x="7426038" y="2143298"/>
            <a:ext cx="924000" cy="114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9" name="Google Shape;659;p64"/>
          <p:cNvCxnSpPr>
            <a:stCxn id="650" idx="1"/>
            <a:endCxn id="653" idx="3"/>
          </p:cNvCxnSpPr>
          <p:nvPr/>
        </p:nvCxnSpPr>
        <p:spPr>
          <a:xfrm rot="10800000">
            <a:off x="4986500" y="3289819"/>
            <a:ext cx="79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0" name="Google Shape;660;p64"/>
          <p:cNvCxnSpPr>
            <a:stCxn id="653" idx="1"/>
            <a:endCxn id="649" idx="3"/>
          </p:cNvCxnSpPr>
          <p:nvPr/>
        </p:nvCxnSpPr>
        <p:spPr>
          <a:xfrm rot="10800000">
            <a:off x="3441950" y="3289819"/>
            <a:ext cx="93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1" name="Google Shape;661;p64"/>
          <p:cNvSpPr txBox="1"/>
          <p:nvPr/>
        </p:nvSpPr>
        <p:spPr>
          <a:xfrm>
            <a:off x="381768" y="1005075"/>
            <a:ext cx="1347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Mix FFN Input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2" name="Google Shape;662;p64"/>
          <p:cNvSpPr txBox="1"/>
          <p:nvPr/>
        </p:nvSpPr>
        <p:spPr>
          <a:xfrm>
            <a:off x="2341065" y="1005075"/>
            <a:ext cx="61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FC1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3" name="Google Shape;663;p64"/>
          <p:cNvSpPr txBox="1"/>
          <p:nvPr/>
        </p:nvSpPr>
        <p:spPr>
          <a:xfrm>
            <a:off x="2308082" y="3612925"/>
            <a:ext cx="98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FC2 output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4" name="Google Shape;664;p64"/>
          <p:cNvSpPr txBox="1"/>
          <p:nvPr/>
        </p:nvSpPr>
        <p:spPr>
          <a:xfrm>
            <a:off x="6175682" y="722350"/>
            <a:ext cx="981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Reshape to (c,h,w)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5" name="Google Shape;665;p64"/>
          <p:cNvSpPr txBox="1"/>
          <p:nvPr/>
        </p:nvSpPr>
        <p:spPr>
          <a:xfrm>
            <a:off x="7916657" y="722350"/>
            <a:ext cx="981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Depthwise separable conv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6" name="Google Shape;666;p64"/>
          <p:cNvSpPr txBox="1"/>
          <p:nvPr/>
        </p:nvSpPr>
        <p:spPr>
          <a:xfrm>
            <a:off x="6111307" y="3689875"/>
            <a:ext cx="981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Reshaped to (hw,c)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7" name="Google Shape;667;p64"/>
          <p:cNvSpPr txBox="1"/>
          <p:nvPr/>
        </p:nvSpPr>
        <p:spPr>
          <a:xfrm>
            <a:off x="4189382" y="3612925"/>
            <a:ext cx="98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FC2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8" name="Google Shape;668;p64"/>
          <p:cNvSpPr txBox="1"/>
          <p:nvPr/>
        </p:nvSpPr>
        <p:spPr>
          <a:xfrm>
            <a:off x="4157407" y="1157475"/>
            <a:ext cx="98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FC1 output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5"/>
          <p:cNvSpPr txBox="1">
            <a:spLocks noGrp="1"/>
          </p:cNvSpPr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Transformer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74" name="Google Shape;67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5000" y="1383325"/>
            <a:ext cx="1704975" cy="35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65"/>
          <p:cNvSpPr txBox="1"/>
          <p:nvPr/>
        </p:nvSpPr>
        <p:spPr>
          <a:xfrm>
            <a:off x="310325" y="532225"/>
            <a:ext cx="2797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Mix Transformer Stage consists of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Overlap Patch embedding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 number of Transformer blocks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76" name="Google Shape;676;p65"/>
          <p:cNvGrpSpPr/>
          <p:nvPr/>
        </p:nvGrpSpPr>
        <p:grpSpPr>
          <a:xfrm>
            <a:off x="3669417" y="896034"/>
            <a:ext cx="5291230" cy="3771115"/>
            <a:chOff x="3269462" y="762700"/>
            <a:chExt cx="5633763" cy="4076000"/>
          </a:xfrm>
        </p:grpSpPr>
        <p:pic>
          <p:nvPicPr>
            <p:cNvPr id="677" name="Google Shape;677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8725" y="762700"/>
              <a:ext cx="5614500" cy="249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69462" y="3256175"/>
              <a:ext cx="2605080" cy="1582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9" name="Google Shape;679;p65"/>
          <p:cNvSpPr txBox="1"/>
          <p:nvPr/>
        </p:nvSpPr>
        <p:spPr>
          <a:xfrm>
            <a:off x="1798075" y="47632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6"/>
          <p:cNvSpPr txBox="1">
            <a:spLocks noGrp="1"/>
          </p:cNvSpPr>
          <p:nvPr>
            <p:ph type="title"/>
          </p:nvPr>
        </p:nvSpPr>
        <p:spPr>
          <a:xfrm>
            <a:off x="8012150" y="69988"/>
            <a:ext cx="1056300" cy="5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24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MLP</a:t>
            </a:r>
            <a:endParaRPr sz="124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24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Decoder</a:t>
            </a:r>
            <a:endParaRPr sz="124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85" name="Google Shape;685;p66"/>
          <p:cNvGrpSpPr/>
          <p:nvPr/>
        </p:nvGrpSpPr>
        <p:grpSpPr>
          <a:xfrm>
            <a:off x="67675" y="235100"/>
            <a:ext cx="4729000" cy="4825688"/>
            <a:chOff x="1017400" y="147775"/>
            <a:chExt cx="4729000" cy="4825688"/>
          </a:xfrm>
        </p:grpSpPr>
        <p:grpSp>
          <p:nvGrpSpPr>
            <p:cNvPr id="686" name="Google Shape;686;p66"/>
            <p:cNvGrpSpPr/>
            <p:nvPr/>
          </p:nvGrpSpPr>
          <p:grpSpPr>
            <a:xfrm>
              <a:off x="1017400" y="204925"/>
              <a:ext cx="1280475" cy="4768538"/>
              <a:chOff x="1322200" y="204925"/>
              <a:chExt cx="1280475" cy="4768538"/>
            </a:xfrm>
          </p:grpSpPr>
          <p:pic>
            <p:nvPicPr>
              <p:cNvPr id="687" name="Google Shape;687;p6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365075" y="204925"/>
                <a:ext cx="1190625" cy="971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8" name="Google Shape;688;p6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22200" y="2546133"/>
                <a:ext cx="1276350" cy="11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9" name="Google Shape;689;p6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412050" y="3773313"/>
                <a:ext cx="1190625" cy="1200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90" name="Google Shape;690;p66"/>
            <p:cNvGrpSpPr/>
            <p:nvPr/>
          </p:nvGrpSpPr>
          <p:grpSpPr>
            <a:xfrm>
              <a:off x="4412900" y="147775"/>
              <a:ext cx="1333500" cy="4811400"/>
              <a:chOff x="4717700" y="147775"/>
              <a:chExt cx="1333500" cy="4811400"/>
            </a:xfrm>
          </p:grpSpPr>
          <p:pic>
            <p:nvPicPr>
              <p:cNvPr id="691" name="Google Shape;691;p6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746263" y="147775"/>
                <a:ext cx="1276350" cy="10858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2" name="Google Shape;692;p6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751000" y="1312783"/>
                <a:ext cx="1266825" cy="1104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3" name="Google Shape;693;p6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765288" y="2546133"/>
                <a:ext cx="1238250" cy="1114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4" name="Google Shape;694;p66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717700" y="3787600"/>
                <a:ext cx="1333500" cy="1171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95" name="Google Shape;695;p66"/>
            <p:cNvGrpSpPr/>
            <p:nvPr/>
          </p:nvGrpSpPr>
          <p:grpSpPr>
            <a:xfrm>
              <a:off x="2708006" y="147775"/>
              <a:ext cx="1276350" cy="4711387"/>
              <a:chOff x="3012806" y="147775"/>
              <a:chExt cx="1276350" cy="4711387"/>
            </a:xfrm>
          </p:grpSpPr>
          <p:pic>
            <p:nvPicPr>
              <p:cNvPr id="696" name="Google Shape;696;p66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3123663" y="1389239"/>
                <a:ext cx="1068900" cy="9519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7" name="Google Shape;697;p66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3147469" y="2644678"/>
                <a:ext cx="1068900" cy="9173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8" name="Google Shape;698;p6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3153653" y="3887613"/>
                <a:ext cx="1013069" cy="971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9" name="Google Shape;699;p6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012806" y="147775"/>
                <a:ext cx="1276350" cy="1085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700" name="Google Shape;700;p66"/>
            <p:cNvCxnSpPr>
              <a:stCxn id="687" idx="3"/>
              <a:endCxn id="699" idx="1"/>
            </p:cNvCxnSpPr>
            <p:nvPr/>
          </p:nvCxnSpPr>
          <p:spPr>
            <a:xfrm>
              <a:off x="2250900" y="690700"/>
              <a:ext cx="457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1" name="Google Shape;701;p66"/>
            <p:cNvCxnSpPr>
              <a:stCxn id="699" idx="3"/>
              <a:endCxn id="691" idx="1"/>
            </p:cNvCxnSpPr>
            <p:nvPr/>
          </p:nvCxnSpPr>
          <p:spPr>
            <a:xfrm>
              <a:off x="3984356" y="690700"/>
              <a:ext cx="457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2" name="Google Shape;702;p66"/>
            <p:cNvCxnSpPr>
              <a:stCxn id="696" idx="3"/>
              <a:endCxn id="692" idx="1"/>
            </p:cNvCxnSpPr>
            <p:nvPr/>
          </p:nvCxnSpPr>
          <p:spPr>
            <a:xfrm>
              <a:off x="3887762" y="1865233"/>
              <a:ext cx="558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3" name="Google Shape;703;p66"/>
            <p:cNvCxnSpPr>
              <a:stCxn id="704" idx="3"/>
              <a:endCxn id="696" idx="1"/>
            </p:cNvCxnSpPr>
            <p:nvPr/>
          </p:nvCxnSpPr>
          <p:spPr>
            <a:xfrm rot="10800000" flipH="1">
              <a:off x="2145587" y="1865300"/>
              <a:ext cx="673200" cy="17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5" name="Google Shape;705;p66"/>
            <p:cNvCxnSpPr>
              <a:stCxn id="688" idx="3"/>
              <a:endCxn id="697" idx="1"/>
            </p:cNvCxnSpPr>
            <p:nvPr/>
          </p:nvCxnSpPr>
          <p:spPr>
            <a:xfrm>
              <a:off x="2293750" y="3103346"/>
              <a:ext cx="549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6" name="Google Shape;706;p66"/>
            <p:cNvCxnSpPr>
              <a:stCxn id="697" idx="3"/>
              <a:endCxn id="693" idx="1"/>
            </p:cNvCxnSpPr>
            <p:nvPr/>
          </p:nvCxnSpPr>
          <p:spPr>
            <a:xfrm>
              <a:off x="3911569" y="3103346"/>
              <a:ext cx="549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7" name="Google Shape;707;p66"/>
            <p:cNvCxnSpPr>
              <a:stCxn id="698" idx="3"/>
              <a:endCxn id="694" idx="1"/>
            </p:cNvCxnSpPr>
            <p:nvPr/>
          </p:nvCxnSpPr>
          <p:spPr>
            <a:xfrm>
              <a:off x="3861922" y="4373388"/>
              <a:ext cx="551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08" name="Google Shape;708;p66"/>
            <p:cNvCxnSpPr>
              <a:stCxn id="689" idx="3"/>
              <a:endCxn id="698" idx="1"/>
            </p:cNvCxnSpPr>
            <p:nvPr/>
          </p:nvCxnSpPr>
          <p:spPr>
            <a:xfrm>
              <a:off x="2297875" y="4373388"/>
              <a:ext cx="551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709" name="Google Shape;709;p6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1263" y="571225"/>
            <a:ext cx="1927287" cy="1811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6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23197" y="3016978"/>
            <a:ext cx="1382325" cy="11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66"/>
          <p:cNvSpPr txBox="1">
            <a:spLocks noGrp="1"/>
          </p:cNvSpPr>
          <p:nvPr>
            <p:ph type="title"/>
          </p:nvPr>
        </p:nvSpPr>
        <p:spPr>
          <a:xfrm>
            <a:off x="1769175" y="-76200"/>
            <a:ext cx="1326000" cy="3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04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Unify channels</a:t>
            </a:r>
            <a:endParaRPr sz="104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2" name="Google Shape;712;p66"/>
          <p:cNvSpPr txBox="1">
            <a:spLocks noGrp="1"/>
          </p:cNvSpPr>
          <p:nvPr>
            <p:ph type="title"/>
          </p:nvPr>
        </p:nvSpPr>
        <p:spPr>
          <a:xfrm>
            <a:off x="3528000" y="-76200"/>
            <a:ext cx="1326000" cy="3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04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Upsample</a:t>
            </a:r>
            <a:endParaRPr sz="104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3" name="Google Shape;713;p66"/>
          <p:cNvSpPr txBox="1">
            <a:spLocks noGrp="1"/>
          </p:cNvSpPr>
          <p:nvPr>
            <p:ph type="title"/>
          </p:nvPr>
        </p:nvSpPr>
        <p:spPr>
          <a:xfrm>
            <a:off x="5931906" y="311300"/>
            <a:ext cx="1326000" cy="3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04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Concatenate</a:t>
            </a:r>
            <a:endParaRPr sz="104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4" name="Google Shape;714;p66"/>
          <p:cNvSpPr txBox="1">
            <a:spLocks noGrp="1"/>
          </p:cNvSpPr>
          <p:nvPr>
            <p:ph type="title"/>
          </p:nvPr>
        </p:nvSpPr>
        <p:spPr>
          <a:xfrm>
            <a:off x="5751347" y="2802600"/>
            <a:ext cx="1326000" cy="3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04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Linear fuse</a:t>
            </a:r>
            <a:endParaRPr sz="104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5" name="Google Shape;715;p66"/>
          <p:cNvSpPr txBox="1">
            <a:spLocks noGrp="1"/>
          </p:cNvSpPr>
          <p:nvPr>
            <p:ph type="title"/>
          </p:nvPr>
        </p:nvSpPr>
        <p:spPr>
          <a:xfrm>
            <a:off x="67675" y="-76200"/>
            <a:ext cx="1326000" cy="3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04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Stage outputs</a:t>
            </a:r>
            <a:endParaRPr sz="104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16" name="Google Shape;716;p6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500425" y="4010201"/>
            <a:ext cx="1326000" cy="10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66"/>
          <p:cNvSpPr txBox="1">
            <a:spLocks noGrp="1"/>
          </p:cNvSpPr>
          <p:nvPr>
            <p:ph type="title"/>
          </p:nvPr>
        </p:nvSpPr>
        <p:spPr>
          <a:xfrm>
            <a:off x="7406675" y="3664450"/>
            <a:ext cx="1513500" cy="3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04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Project n_classes</a:t>
            </a:r>
            <a:endParaRPr sz="104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718" name="Google Shape;718;p66"/>
          <p:cNvCxnSpPr>
            <a:stCxn id="691" idx="3"/>
            <a:endCxn id="709" idx="1"/>
          </p:cNvCxnSpPr>
          <p:nvPr/>
        </p:nvCxnSpPr>
        <p:spPr>
          <a:xfrm>
            <a:off x="4768088" y="778025"/>
            <a:ext cx="863100" cy="69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9" name="Google Shape;719;p66"/>
          <p:cNvCxnSpPr>
            <a:stCxn id="692" idx="3"/>
            <a:endCxn id="709" idx="1"/>
          </p:cNvCxnSpPr>
          <p:nvPr/>
        </p:nvCxnSpPr>
        <p:spPr>
          <a:xfrm rot="10800000" flipH="1">
            <a:off x="4763300" y="1477058"/>
            <a:ext cx="867900" cy="47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0" name="Google Shape;720;p66"/>
          <p:cNvCxnSpPr>
            <a:stCxn id="693" idx="3"/>
            <a:endCxn id="709" idx="1"/>
          </p:cNvCxnSpPr>
          <p:nvPr/>
        </p:nvCxnSpPr>
        <p:spPr>
          <a:xfrm rot="10800000" flipH="1">
            <a:off x="4749013" y="1477071"/>
            <a:ext cx="882300" cy="17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1" name="Google Shape;721;p66"/>
          <p:cNvCxnSpPr>
            <a:stCxn id="694" idx="3"/>
            <a:endCxn id="709" idx="1"/>
          </p:cNvCxnSpPr>
          <p:nvPr/>
        </p:nvCxnSpPr>
        <p:spPr>
          <a:xfrm rot="10800000" flipH="1">
            <a:off x="4796675" y="1476913"/>
            <a:ext cx="834600" cy="298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2" name="Google Shape;722;p66"/>
          <p:cNvCxnSpPr>
            <a:stCxn id="709" idx="2"/>
            <a:endCxn id="714" idx="0"/>
          </p:cNvCxnSpPr>
          <p:nvPr/>
        </p:nvCxnSpPr>
        <p:spPr>
          <a:xfrm flipH="1">
            <a:off x="6414306" y="2382710"/>
            <a:ext cx="180600" cy="42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3" name="Google Shape;723;p66"/>
          <p:cNvCxnSpPr>
            <a:stCxn id="710" idx="3"/>
            <a:endCxn id="717" idx="1"/>
          </p:cNvCxnSpPr>
          <p:nvPr/>
        </p:nvCxnSpPr>
        <p:spPr>
          <a:xfrm>
            <a:off x="7105522" y="3597153"/>
            <a:ext cx="301200" cy="25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04" name="Google Shape;704;p6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95987" y="1557950"/>
            <a:ext cx="999875" cy="8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7"/>
          <p:cNvSpPr txBox="1">
            <a:spLocks noGrp="1"/>
          </p:cNvSpPr>
          <p:nvPr>
            <p:ph type="title"/>
          </p:nvPr>
        </p:nvSpPr>
        <p:spPr>
          <a:xfrm>
            <a:off x="214900" y="83725"/>
            <a:ext cx="63363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Panoptic Segformer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29" name="Google Shape;72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50" y="785600"/>
            <a:ext cx="8605501" cy="25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67"/>
          <p:cNvSpPr txBox="1"/>
          <p:nvPr/>
        </p:nvSpPr>
        <p:spPr>
          <a:xfrm>
            <a:off x="2969650" y="3275000"/>
            <a:ext cx="2790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8"/>
          <p:cNvSpPr txBox="1">
            <a:spLocks noGrp="1"/>
          </p:cNvSpPr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Visualizing Transformer Attention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36" name="Google Shape;736;p68"/>
          <p:cNvSpPr txBox="1"/>
          <p:nvPr/>
        </p:nvSpPr>
        <p:spPr>
          <a:xfrm>
            <a:off x="285750" y="608425"/>
            <a:ext cx="86274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accent5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Dino library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4"/>
              </a:rPr>
              <a:t>Visual guide to Attention Math of Intelligence YT video</a:t>
            </a:r>
            <a:endParaRPr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5"/>
              </a:rPr>
              <a:t>exploring explainability of vision transformer</a:t>
            </a:r>
            <a:endParaRPr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6"/>
              </a:rPr>
              <a:t>lucid rains vit pytorch</a:t>
            </a:r>
            <a:endParaRPr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Tahoma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7"/>
              </a:rPr>
              <a:t>Transformer explainability git repo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37" name="Google Shape;737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6725" y="2628475"/>
            <a:ext cx="78867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68"/>
          <p:cNvSpPr txBox="1"/>
          <p:nvPr/>
        </p:nvSpPr>
        <p:spPr>
          <a:xfrm>
            <a:off x="3293500" y="4579925"/>
            <a:ext cx="285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Self-attention video generation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9"/>
          <p:cNvSpPr txBox="1">
            <a:spLocks noGrp="1"/>
          </p:cNvSpPr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Visualizing Transformer Attention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744" name="Google Shape;744;p69"/>
          <p:cNvGrpSpPr/>
          <p:nvPr/>
        </p:nvGrpSpPr>
        <p:grpSpPr>
          <a:xfrm>
            <a:off x="3343202" y="2445104"/>
            <a:ext cx="2060770" cy="1171804"/>
            <a:chOff x="5005825" y="1581149"/>
            <a:chExt cx="2226175" cy="1323176"/>
          </a:xfrm>
        </p:grpSpPr>
        <p:pic>
          <p:nvPicPr>
            <p:cNvPr id="745" name="Google Shape;745;p69"/>
            <p:cNvPicPr preferRelativeResize="0"/>
            <p:nvPr/>
          </p:nvPicPr>
          <p:blipFill rotWithShape="1">
            <a:blip r:embed="rId3">
              <a:alphaModFix/>
            </a:blip>
            <a:srcRect l="12599" t="11971" r="77908" b="77190"/>
            <a:stretch/>
          </p:blipFill>
          <p:spPr>
            <a:xfrm>
              <a:off x="5403200" y="1581149"/>
              <a:ext cx="1828800" cy="914400"/>
            </a:xfrm>
            <a:prstGeom prst="rect">
              <a:avLst/>
            </a:prstGeom>
            <a:noFill/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746" name="Google Shape;746;p69"/>
            <p:cNvPicPr preferRelativeResize="0"/>
            <p:nvPr/>
          </p:nvPicPr>
          <p:blipFill rotWithShape="1">
            <a:blip r:embed="rId3">
              <a:alphaModFix/>
            </a:blip>
            <a:srcRect l="12598" t="20549" r="78023" b="69006"/>
            <a:stretch/>
          </p:blipFill>
          <p:spPr>
            <a:xfrm>
              <a:off x="5238800" y="1759788"/>
              <a:ext cx="1760201" cy="914400"/>
            </a:xfrm>
            <a:prstGeom prst="rect">
              <a:avLst/>
            </a:prstGeom>
            <a:noFill/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747" name="Google Shape;747;p69"/>
            <p:cNvPicPr preferRelativeResize="0"/>
            <p:nvPr/>
          </p:nvPicPr>
          <p:blipFill rotWithShape="1">
            <a:blip r:embed="rId3">
              <a:alphaModFix/>
            </a:blip>
            <a:srcRect l="22229" t="11972" r="68392" b="77583"/>
            <a:stretch/>
          </p:blipFill>
          <p:spPr>
            <a:xfrm>
              <a:off x="5005825" y="1989925"/>
              <a:ext cx="1760201" cy="914400"/>
            </a:xfrm>
            <a:prstGeom prst="rect">
              <a:avLst/>
            </a:prstGeom>
            <a:noFill/>
            <a:ln w="19050" cap="flat" cmpd="sng">
              <a:solidFill>
                <a:srgbClr val="FF00F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748" name="Google Shape;748;p69"/>
            <p:cNvSpPr/>
            <p:nvPr/>
          </p:nvSpPr>
          <p:spPr>
            <a:xfrm>
              <a:off x="5005825" y="1581150"/>
              <a:ext cx="563700" cy="563700"/>
            </a:xfrm>
            <a:prstGeom prst="cube">
              <a:avLst>
                <a:gd name="adj" fmla="val 71931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49" name="Google Shape;749;p69"/>
          <p:cNvCxnSpPr>
            <a:stCxn id="750" idx="0"/>
            <a:endCxn id="748" idx="0"/>
          </p:cNvCxnSpPr>
          <p:nvPr/>
        </p:nvCxnSpPr>
        <p:spPr>
          <a:xfrm rot="-5400000" flipH="1">
            <a:off x="2193049" y="854401"/>
            <a:ext cx="44700" cy="3136800"/>
          </a:xfrm>
          <a:prstGeom prst="curvedConnector3">
            <a:avLst>
              <a:gd name="adj1" fmla="val -5327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751" name="Google Shape;751;p69"/>
          <p:cNvCxnSpPr>
            <a:stCxn id="752" idx="0"/>
            <a:endCxn id="748" idx="0"/>
          </p:cNvCxnSpPr>
          <p:nvPr/>
        </p:nvCxnSpPr>
        <p:spPr>
          <a:xfrm rot="-5400000" flipH="1">
            <a:off x="2298973" y="960601"/>
            <a:ext cx="44700" cy="2924400"/>
          </a:xfrm>
          <a:prstGeom prst="curvedConnector3">
            <a:avLst>
              <a:gd name="adj1" fmla="val -5327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753" name="Google Shape;753;p69"/>
          <p:cNvGrpSpPr/>
          <p:nvPr/>
        </p:nvGrpSpPr>
        <p:grpSpPr>
          <a:xfrm>
            <a:off x="214902" y="2400451"/>
            <a:ext cx="2428705" cy="1371635"/>
            <a:chOff x="214904" y="1267304"/>
            <a:chExt cx="2826047" cy="1745972"/>
          </a:xfrm>
        </p:grpSpPr>
        <p:grpSp>
          <p:nvGrpSpPr>
            <p:cNvPr id="754" name="Google Shape;754;p69"/>
            <p:cNvGrpSpPr/>
            <p:nvPr/>
          </p:nvGrpSpPr>
          <p:grpSpPr>
            <a:xfrm>
              <a:off x="214904" y="1267304"/>
              <a:ext cx="2826047" cy="1745972"/>
              <a:chOff x="584173" y="1194570"/>
              <a:chExt cx="3205225" cy="2024080"/>
            </a:xfrm>
          </p:grpSpPr>
          <p:pic>
            <p:nvPicPr>
              <p:cNvPr id="755" name="Google Shape;755;p69"/>
              <p:cNvPicPr preferRelativeResize="0"/>
              <p:nvPr/>
            </p:nvPicPr>
            <p:blipFill rotWithShape="1">
              <a:blip r:embed="rId4">
                <a:alphaModFix/>
              </a:blip>
              <a:srcRect l="12550" t="12025" r="77959" b="78437"/>
              <a:stretch/>
            </p:blipFill>
            <p:spPr>
              <a:xfrm>
                <a:off x="1092325" y="1194575"/>
                <a:ext cx="2697074" cy="1569100"/>
              </a:xfrm>
              <a:prstGeom prst="rect">
                <a:avLst/>
              </a:prstGeom>
              <a:noFill/>
              <a:ln w="19050" cap="flat" cmpd="sng">
                <a:solidFill>
                  <a:srgbClr val="FF00FF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756" name="Google Shape;756;p69"/>
              <p:cNvPicPr preferRelativeResize="0"/>
              <p:nvPr/>
            </p:nvPicPr>
            <p:blipFill rotWithShape="1">
              <a:blip r:embed="rId4">
                <a:alphaModFix/>
              </a:blip>
              <a:srcRect l="12585" t="20890" r="78024" b="69034"/>
              <a:stretch/>
            </p:blipFill>
            <p:spPr>
              <a:xfrm>
                <a:off x="817400" y="1418750"/>
                <a:ext cx="2732374" cy="1569100"/>
              </a:xfrm>
              <a:prstGeom prst="rect">
                <a:avLst/>
              </a:prstGeom>
              <a:noFill/>
              <a:ln w="19050" cap="flat" cmpd="sng">
                <a:solidFill>
                  <a:srgbClr val="FF00FF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757" name="Google Shape;757;p69"/>
              <p:cNvPicPr preferRelativeResize="0"/>
              <p:nvPr/>
            </p:nvPicPr>
            <p:blipFill rotWithShape="1">
              <a:blip r:embed="rId4">
                <a:alphaModFix/>
              </a:blip>
              <a:srcRect l="22289" t="12025" r="68299" b="77899"/>
              <a:stretch/>
            </p:blipFill>
            <p:spPr>
              <a:xfrm>
                <a:off x="584175" y="1649550"/>
                <a:ext cx="2661624" cy="1569100"/>
              </a:xfrm>
              <a:prstGeom prst="rect">
                <a:avLst/>
              </a:prstGeom>
              <a:noFill/>
              <a:ln w="19050" cap="flat" cmpd="sng">
                <a:solidFill>
                  <a:srgbClr val="FF00FF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750" name="Google Shape;750;p69"/>
              <p:cNvSpPr/>
              <p:nvPr/>
            </p:nvSpPr>
            <p:spPr>
              <a:xfrm>
                <a:off x="584173" y="1194570"/>
                <a:ext cx="722400" cy="691500"/>
              </a:xfrm>
              <a:prstGeom prst="cube">
                <a:avLst>
                  <a:gd name="adj" fmla="val 67607"/>
                </a:avLst>
              </a:prstGeom>
              <a:noFill/>
              <a:ln w="19050" cap="flat" cmpd="sng">
                <a:solidFill>
                  <a:srgbClr val="00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2" name="Google Shape;752;p69"/>
            <p:cNvSpPr/>
            <p:nvPr/>
          </p:nvSpPr>
          <p:spPr>
            <a:xfrm>
              <a:off x="461779" y="1267304"/>
              <a:ext cx="636900" cy="596400"/>
            </a:xfrm>
            <a:prstGeom prst="cube">
              <a:avLst>
                <a:gd name="adj" fmla="val 67607"/>
              </a:avLst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58" name="Google Shape;758;p69"/>
          <p:cNvPicPr preferRelativeResize="0"/>
          <p:nvPr/>
        </p:nvPicPr>
        <p:blipFill rotWithShape="1">
          <a:blip r:embed="rId5">
            <a:alphaModFix/>
          </a:blip>
          <a:srcRect l="13760" t="11064" r="10677" b="12733"/>
          <a:stretch/>
        </p:blipFill>
        <p:spPr>
          <a:xfrm>
            <a:off x="6192174" y="2464475"/>
            <a:ext cx="2487175" cy="12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69"/>
          <p:cNvSpPr txBox="1">
            <a:spLocks noGrp="1"/>
          </p:cNvSpPr>
          <p:nvPr>
            <p:ph type="title"/>
          </p:nvPr>
        </p:nvSpPr>
        <p:spPr>
          <a:xfrm>
            <a:off x="647000" y="1700000"/>
            <a:ext cx="1677000" cy="3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lang="en" sz="10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Query (64, 128, 256)</a:t>
            </a:r>
            <a:endParaRPr sz="10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lang="en" sz="10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10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0" name="Google Shape;760;p69"/>
          <p:cNvSpPr txBox="1">
            <a:spLocks noGrp="1"/>
          </p:cNvSpPr>
          <p:nvPr>
            <p:ph type="title"/>
          </p:nvPr>
        </p:nvSpPr>
        <p:spPr>
          <a:xfrm>
            <a:off x="4014212" y="1750700"/>
            <a:ext cx="1389900" cy="2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lang="en" sz="10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Key  (64, 16, 32)</a:t>
            </a:r>
            <a:endParaRPr sz="10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98999"/>
              <a:buNone/>
            </a:pPr>
            <a:endParaRPr sz="10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1" name="Google Shape;761;p69"/>
          <p:cNvSpPr txBox="1">
            <a:spLocks noGrp="1"/>
          </p:cNvSpPr>
          <p:nvPr>
            <p:ph type="title"/>
          </p:nvPr>
        </p:nvSpPr>
        <p:spPr>
          <a:xfrm>
            <a:off x="6783264" y="1750700"/>
            <a:ext cx="1305000" cy="2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lang="en" sz="10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Attention (32768, 32)</a:t>
            </a:r>
            <a:endParaRPr sz="10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98999"/>
              <a:buNone/>
            </a:pPr>
            <a:endParaRPr sz="10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2" name="Google Shape;762;p69"/>
          <p:cNvSpPr txBox="1"/>
          <p:nvPr/>
        </p:nvSpPr>
        <p:spPr>
          <a:xfrm>
            <a:off x="2808900" y="2830262"/>
            <a:ext cx="36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9900"/>
                </a:solidFill>
              </a:rPr>
              <a:t>*</a:t>
            </a:r>
            <a:endParaRPr sz="3000" b="1">
              <a:solidFill>
                <a:srgbClr val="FF9900"/>
              </a:solidFill>
            </a:endParaRPr>
          </a:p>
        </p:txBody>
      </p:sp>
      <p:sp>
        <p:nvSpPr>
          <p:cNvPr id="763" name="Google Shape;763;p69"/>
          <p:cNvSpPr txBox="1"/>
          <p:nvPr/>
        </p:nvSpPr>
        <p:spPr>
          <a:xfrm>
            <a:off x="5613575" y="2763012"/>
            <a:ext cx="36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9900"/>
                </a:solidFill>
              </a:rPr>
              <a:t>=</a:t>
            </a:r>
            <a:endParaRPr sz="3000"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0"/>
          <p:cNvSpPr txBox="1">
            <a:spLocks noGrp="1"/>
          </p:cNvSpPr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Intuition of Transformers in CV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69" name="Google Shape;769;p70"/>
          <p:cNvSpPr txBox="1"/>
          <p:nvPr/>
        </p:nvSpPr>
        <p:spPr>
          <a:xfrm>
            <a:off x="465700" y="708975"/>
            <a:ext cx="8445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>
                <a:latin typeface="Tahoma"/>
                <a:ea typeface="Tahoma"/>
                <a:cs typeface="Tahoma"/>
                <a:sym typeface="Tahoma"/>
              </a:rPr>
              <a:t>In segmentation,we're trying to build classes together. So attention will try to group similar classes together, car with car and tree with tree . If depth estimation, pixels containing relevant features will have more weights.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>
                <a:latin typeface="Tahoma"/>
                <a:ea typeface="Tahoma"/>
                <a:cs typeface="Tahoma"/>
                <a:sym typeface="Tahoma"/>
              </a:rPr>
              <a:t>Helps identify related context at location. If you’re looking for car, what is related parts in the entire images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>
                <a:latin typeface="Tahoma"/>
                <a:ea typeface="Tahoma"/>
                <a:cs typeface="Tahoma"/>
                <a:sym typeface="Tahoma"/>
              </a:rPr>
              <a:t>Query and key are two different spaces (key is more abstract feature map), how to group low level features to get more meaningful vut abstract feature. Attention serves as bridge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>
                <a:latin typeface="Tahoma"/>
                <a:ea typeface="Tahoma"/>
                <a:cs typeface="Tahoma"/>
                <a:sym typeface="Tahoma"/>
              </a:rPr>
              <a:t>Attention intuition - Andrej Karpathy Tesla AI video 2021 from 58:00 to 01:03 5 minutes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ahoma"/>
              <a:buChar char="-"/>
            </a:pPr>
            <a:r>
              <a:rPr lang="en" sz="12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Different types of attention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1"/>
          <p:cNvSpPr txBox="1">
            <a:spLocks noGrp="1"/>
          </p:cNvSpPr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Pytorch Segmentation Libraries 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5" name="Google Shape;775;p71"/>
          <p:cNvSpPr txBox="1"/>
          <p:nvPr/>
        </p:nvSpPr>
        <p:spPr>
          <a:xfrm>
            <a:off x="285750" y="608425"/>
            <a:ext cx="8627400" cy="29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300"/>
              <a:buFont typeface="Tahoma"/>
              <a:buChar char="●"/>
            </a:pPr>
            <a:r>
              <a:rPr lang="en" b="1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pytorch segmentation library </a:t>
            </a:r>
            <a:r>
              <a:rPr lang="en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" sz="13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- </a:t>
            </a: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Pytorch Library with pretrained models, Dataset utils, Tensorboard integration, LR Schedulers etc</a:t>
            </a:r>
            <a:endParaRPr sz="1300"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lang="en" b="1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segmentation models pytorch</a:t>
            </a:r>
            <a:r>
              <a:rPr lang="en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 -</a:t>
            </a:r>
            <a:r>
              <a:rPr lang="en" sz="1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Segmentation models with pretrained backbones</a:t>
            </a: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lang="en" b="1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pytorch-semseg library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lang="en" b="1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sssegmentation pytorch library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lang="en" b="1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libtorch segmentation C++ library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Font typeface="Tahoma"/>
              <a:buChar char="●"/>
            </a:pPr>
            <a:r>
              <a:rPr lang="en" b="1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Mmsegmentation library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52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050"/>
              <a:buFont typeface="Tahoma"/>
              <a:buChar char="●"/>
            </a:pPr>
            <a:r>
              <a:rPr lang="en" b="1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9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Einops Python library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52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050"/>
              <a:buFont typeface="Tahoma"/>
              <a:buChar char="●"/>
            </a:pPr>
            <a:r>
              <a:rPr lang="en" b="1" u="sng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  <a:hlinkClick r:id="rId10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PointRend-Pytorch </a:t>
            </a:r>
            <a:endParaRPr b="1" u="sng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Transposed convolutions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288" y="2131946"/>
            <a:ext cx="2000413" cy="227240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224600" y="893525"/>
            <a:ext cx="6316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Upsampling technique with learnable parameters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Reverse of normal convolution - Going from smaller input image to larger output image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Can have padding / no-padding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ahoma"/>
              <a:buChar char="-"/>
            </a:pPr>
            <a:r>
              <a:rPr lang="en" sz="11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A guide to convolution arithmetic for deep learning</a:t>
            </a:r>
            <a:endParaRPr sz="11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0749" y="1993289"/>
            <a:ext cx="2242476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7554525" y="45984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708244" y="4525450"/>
            <a:ext cx="2242500" cy="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Input : 2X2, S=1, P=2, Output : 5x5, Z=1 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4105194" y="4559450"/>
            <a:ext cx="2242500" cy="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latin typeface="Tahoma"/>
                <a:ea typeface="Tahoma"/>
                <a:cs typeface="Tahoma"/>
                <a:sym typeface="Tahoma"/>
              </a:rPr>
              <a:t>Input : 2X2, S=1, P=2, Output : 4x4, Z=0 </a:t>
            </a:r>
            <a:endParaRPr sz="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72"/>
          <p:cNvSpPr txBox="1">
            <a:spLocks noGrp="1"/>
          </p:cNvSpPr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Research papers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1" name="Google Shape;781;p72"/>
          <p:cNvSpPr txBox="1"/>
          <p:nvPr/>
        </p:nvSpPr>
        <p:spPr>
          <a:xfrm>
            <a:off x="388375" y="550850"/>
            <a:ext cx="81438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A guide to convolution arithmetic for deep learning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EfficientDet - Scalable and efficient object Detection</a:t>
            </a:r>
            <a:endParaRPr u="sng">
              <a:solidFill>
                <a:schemeClr val="hlink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Deeplabv3 </a:t>
            </a:r>
            <a:endParaRPr u="sng">
              <a:solidFill>
                <a:schemeClr val="hlink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6"/>
              </a:rPr>
              <a:t>Deeplabv3+</a:t>
            </a:r>
            <a:endParaRPr u="sng">
              <a:solidFill>
                <a:schemeClr val="hlink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7"/>
              </a:rPr>
              <a:t>Multi-Scale Context Aggregation by Dilated Convolutions</a:t>
            </a:r>
            <a:endParaRPr u="sng">
              <a:solidFill>
                <a:schemeClr val="hlink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8"/>
              </a:rPr>
              <a:t>Fully Convolutional Networks for Semantic Segmentation</a:t>
            </a:r>
            <a:endParaRPr u="sng">
              <a:solidFill>
                <a:schemeClr val="hlink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9"/>
              </a:rPr>
              <a:t>Feature Pyramid Networks for Object Detection</a:t>
            </a:r>
            <a:endParaRPr u="sng">
              <a:solidFill>
                <a:schemeClr val="hlink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0"/>
              </a:rPr>
              <a:t>Image Segmentation Using Deep Learning: A Survey</a:t>
            </a:r>
            <a:endParaRPr u="sng">
              <a:solidFill>
                <a:schemeClr val="hlink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1"/>
              </a:rPr>
              <a:t>Pyramid Scene Parsing Network</a:t>
            </a:r>
            <a:endParaRPr u="sng">
              <a:solidFill>
                <a:schemeClr val="hlink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2"/>
              </a:rPr>
              <a:t>SegFormer: Simple and Efficient Design for Semantic Segmentation with Transformers</a:t>
            </a:r>
            <a:endParaRPr u="sng">
              <a:solidFill>
                <a:schemeClr val="hlink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3"/>
              </a:rPr>
              <a:t>Attention Is All You Need</a:t>
            </a:r>
            <a:endParaRPr u="sng">
              <a:solidFill>
                <a:schemeClr val="hlink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4"/>
              </a:rPr>
              <a:t>Transformers in Vision: A Survey</a:t>
            </a:r>
            <a:endParaRPr u="sng">
              <a:solidFill>
                <a:schemeClr val="hlink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5"/>
              </a:rPr>
              <a:t>U-Net: Convolutional Networks for Biomedical Image Segmentation</a:t>
            </a:r>
            <a:endParaRPr u="sng">
              <a:solidFill>
                <a:schemeClr val="hlink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6"/>
              </a:rPr>
              <a:t>AN IMAGE IS WORTH 16X16 WORDS: TRANSFORMERS FOR IMAGE RECOGNITION AT SCALE</a:t>
            </a:r>
            <a:endParaRPr u="sng">
              <a:solidFill>
                <a:schemeClr val="hlink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17"/>
              </a:rPr>
              <a:t>PointRend - Image segmentation as rendering</a:t>
            </a:r>
            <a:endParaRPr u="sng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3"/>
          <p:cNvSpPr txBox="1">
            <a:spLocks noGrp="1"/>
          </p:cNvSpPr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Segmentation Applications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7" name="Google Shape;78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750" y="1014250"/>
            <a:ext cx="2743201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725" y="1014261"/>
            <a:ext cx="2743199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4575" y="3075246"/>
            <a:ext cx="2743199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1725" y="3084175"/>
            <a:ext cx="2743199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73"/>
          <p:cNvSpPr txBox="1">
            <a:spLocks noGrp="1"/>
          </p:cNvSpPr>
          <p:nvPr>
            <p:ph type="title"/>
          </p:nvPr>
        </p:nvSpPr>
        <p:spPr>
          <a:xfrm>
            <a:off x="2053450" y="718150"/>
            <a:ext cx="1549800" cy="2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lang="en" sz="10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Autonomous vehicles</a:t>
            </a:r>
            <a:endParaRPr sz="10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2" name="Google Shape;792;p73"/>
          <p:cNvSpPr txBox="1">
            <a:spLocks noGrp="1"/>
          </p:cNvSpPr>
          <p:nvPr>
            <p:ph type="title"/>
          </p:nvPr>
        </p:nvSpPr>
        <p:spPr>
          <a:xfrm>
            <a:off x="5208425" y="718150"/>
            <a:ext cx="1549800" cy="2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lang="en" sz="10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Fashion Industry</a:t>
            </a:r>
            <a:endParaRPr sz="10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3" name="Google Shape;793;p73"/>
          <p:cNvSpPr txBox="1">
            <a:spLocks noGrp="1"/>
          </p:cNvSpPr>
          <p:nvPr>
            <p:ph type="title"/>
          </p:nvPr>
        </p:nvSpPr>
        <p:spPr>
          <a:xfrm>
            <a:off x="2091275" y="2779150"/>
            <a:ext cx="1549800" cy="2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lang="en" sz="10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Medical Imaging</a:t>
            </a:r>
            <a:endParaRPr sz="10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94" name="Google Shape;794;p73"/>
          <p:cNvSpPr txBox="1">
            <a:spLocks noGrp="1"/>
          </p:cNvSpPr>
          <p:nvPr>
            <p:ph type="title"/>
          </p:nvPr>
        </p:nvSpPr>
        <p:spPr>
          <a:xfrm>
            <a:off x="5208425" y="2779150"/>
            <a:ext cx="1549800" cy="2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lang="en" sz="10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Agricultural AI</a:t>
            </a:r>
            <a:endParaRPr sz="10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4"/>
          <p:cNvSpPr txBox="1">
            <a:spLocks noGrp="1"/>
          </p:cNvSpPr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Deep Learning Project Components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0" name="Google Shape;800;p74"/>
          <p:cNvSpPr txBox="1">
            <a:spLocks noGrp="1"/>
          </p:cNvSpPr>
          <p:nvPr>
            <p:ph type="title"/>
          </p:nvPr>
        </p:nvSpPr>
        <p:spPr>
          <a:xfrm>
            <a:off x="4259650" y="821300"/>
            <a:ext cx="840000" cy="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lang="en" sz="10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Dataset</a:t>
            </a:r>
            <a:endParaRPr sz="10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1" name="Google Shape;801;p74"/>
          <p:cNvSpPr txBox="1">
            <a:spLocks noGrp="1"/>
          </p:cNvSpPr>
          <p:nvPr>
            <p:ph type="title"/>
          </p:nvPr>
        </p:nvSpPr>
        <p:spPr>
          <a:xfrm>
            <a:off x="5551850" y="1877050"/>
            <a:ext cx="1157100" cy="2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lang="en" sz="10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Loss function</a:t>
            </a:r>
            <a:endParaRPr sz="10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2" name="Google Shape;802;p74"/>
          <p:cNvSpPr txBox="1">
            <a:spLocks noGrp="1"/>
          </p:cNvSpPr>
          <p:nvPr>
            <p:ph type="title"/>
          </p:nvPr>
        </p:nvSpPr>
        <p:spPr>
          <a:xfrm>
            <a:off x="5099650" y="3175200"/>
            <a:ext cx="909300" cy="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lang="en" sz="10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Metric</a:t>
            </a:r>
            <a:endParaRPr sz="10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3" name="Google Shape;803;p74"/>
          <p:cNvSpPr txBox="1">
            <a:spLocks noGrp="1"/>
          </p:cNvSpPr>
          <p:nvPr>
            <p:ph type="title"/>
          </p:nvPr>
        </p:nvSpPr>
        <p:spPr>
          <a:xfrm>
            <a:off x="3424000" y="3175200"/>
            <a:ext cx="685800" cy="2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lang="en" sz="10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Model</a:t>
            </a:r>
            <a:endParaRPr sz="10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4" name="Google Shape;804;p74"/>
          <p:cNvSpPr txBox="1">
            <a:spLocks noGrp="1"/>
          </p:cNvSpPr>
          <p:nvPr>
            <p:ph type="title"/>
          </p:nvPr>
        </p:nvSpPr>
        <p:spPr>
          <a:xfrm>
            <a:off x="2458600" y="1880138"/>
            <a:ext cx="1549800" cy="2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98999"/>
              <a:buNone/>
            </a:pPr>
            <a:r>
              <a:rPr lang="en" sz="10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Hyperparameters</a:t>
            </a:r>
            <a:endParaRPr sz="10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05" name="Google Shape;80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750" y="11007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500" y="213715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1400" y="344992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4000" y="344992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0600" y="2137150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Backup slides</a:t>
            </a:r>
            <a:endParaRPr sz="30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1874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FCN (Fully Convolutional networks)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0" name="Google Shape;820;p76"/>
          <p:cNvSpPr/>
          <p:nvPr/>
        </p:nvSpPr>
        <p:spPr>
          <a:xfrm>
            <a:off x="7762725" y="2123250"/>
            <a:ext cx="988500" cy="897000"/>
          </a:xfrm>
          <a:prstGeom prst="cube">
            <a:avLst>
              <a:gd name="adj" fmla="val 8495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76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22" name="Google Shape;822;p76"/>
          <p:cNvGrpSpPr/>
          <p:nvPr/>
        </p:nvGrpSpPr>
        <p:grpSpPr>
          <a:xfrm>
            <a:off x="104675" y="1471425"/>
            <a:ext cx="2200325" cy="1955700"/>
            <a:chOff x="333275" y="1928625"/>
            <a:chExt cx="2200325" cy="1955700"/>
          </a:xfrm>
        </p:grpSpPr>
        <p:sp>
          <p:nvSpPr>
            <p:cNvPr id="823" name="Google Shape;823;p76"/>
            <p:cNvSpPr/>
            <p:nvPr/>
          </p:nvSpPr>
          <p:spPr>
            <a:xfrm>
              <a:off x="638200" y="1928625"/>
              <a:ext cx="1895400" cy="1724100"/>
            </a:xfrm>
            <a:prstGeom prst="cube">
              <a:avLst>
                <a:gd name="adj" fmla="val 54543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76"/>
            <p:cNvSpPr txBox="1"/>
            <p:nvPr/>
          </p:nvSpPr>
          <p:spPr>
            <a:xfrm>
              <a:off x="333275" y="3065550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25" name="Google Shape;825;p76"/>
            <p:cNvSpPr txBox="1"/>
            <p:nvPr/>
          </p:nvSpPr>
          <p:spPr>
            <a:xfrm>
              <a:off x="914300" y="3576525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26" name="Google Shape;826;p76"/>
            <p:cNvSpPr txBox="1"/>
            <p:nvPr/>
          </p:nvSpPr>
          <p:spPr>
            <a:xfrm>
              <a:off x="1800250" y="3218100"/>
              <a:ext cx="50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27" name="Google Shape;827;p76"/>
          <p:cNvGrpSpPr/>
          <p:nvPr/>
        </p:nvGrpSpPr>
        <p:grpSpPr>
          <a:xfrm>
            <a:off x="3965775" y="1973025"/>
            <a:ext cx="1839675" cy="1412700"/>
            <a:chOff x="3889575" y="2049225"/>
            <a:chExt cx="1839675" cy="1412700"/>
          </a:xfrm>
        </p:grpSpPr>
        <p:sp>
          <p:nvSpPr>
            <p:cNvPr id="828" name="Google Shape;828;p76"/>
            <p:cNvSpPr/>
            <p:nvPr/>
          </p:nvSpPr>
          <p:spPr>
            <a:xfrm>
              <a:off x="4190763" y="2049225"/>
              <a:ext cx="1333800" cy="1181100"/>
            </a:xfrm>
            <a:prstGeom prst="cube">
              <a:avLst>
                <a:gd name="adj" fmla="val 31086"/>
              </a:avLst>
            </a:prstGeom>
            <a:solidFill>
              <a:srgbClr val="F6B2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76"/>
            <p:cNvSpPr txBox="1"/>
            <p:nvPr/>
          </p:nvSpPr>
          <p:spPr>
            <a:xfrm>
              <a:off x="3889575" y="2681550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30" name="Google Shape;830;p76"/>
            <p:cNvSpPr txBox="1"/>
            <p:nvPr/>
          </p:nvSpPr>
          <p:spPr>
            <a:xfrm>
              <a:off x="4509225" y="3154125"/>
              <a:ext cx="37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31" name="Google Shape;831;p76"/>
            <p:cNvSpPr txBox="1"/>
            <p:nvPr/>
          </p:nvSpPr>
          <p:spPr>
            <a:xfrm>
              <a:off x="5228250" y="2923500"/>
              <a:ext cx="50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32" name="Google Shape;832;p76"/>
          <p:cNvGrpSpPr/>
          <p:nvPr/>
        </p:nvGrpSpPr>
        <p:grpSpPr>
          <a:xfrm>
            <a:off x="2686050" y="2333711"/>
            <a:ext cx="790053" cy="819189"/>
            <a:chOff x="2686050" y="2333711"/>
            <a:chExt cx="790053" cy="819189"/>
          </a:xfrm>
        </p:grpSpPr>
        <p:grpSp>
          <p:nvGrpSpPr>
            <p:cNvPr id="833" name="Google Shape;833;p76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834" name="Google Shape;834;p76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76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name="adj" fmla="val 21429"/>
                </a:avLst>
              </a:prstGeom>
              <a:solidFill>
                <a:srgbClr val="FFD9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6" name="Google Shape;836;p76"/>
            <p:cNvSpPr txBox="1"/>
            <p:nvPr/>
          </p:nvSpPr>
          <p:spPr>
            <a:xfrm>
              <a:off x="2686050" y="25894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37" name="Google Shape;837;p76"/>
            <p:cNvSpPr txBox="1"/>
            <p:nvPr/>
          </p:nvSpPr>
          <p:spPr>
            <a:xfrm>
              <a:off x="2886138" y="28451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38" name="Google Shape;838;p76"/>
          <p:cNvGrpSpPr/>
          <p:nvPr/>
        </p:nvGrpSpPr>
        <p:grpSpPr>
          <a:xfrm>
            <a:off x="6334125" y="2269786"/>
            <a:ext cx="790053" cy="819189"/>
            <a:chOff x="2686050" y="2333711"/>
            <a:chExt cx="790053" cy="819189"/>
          </a:xfrm>
        </p:grpSpPr>
        <p:grpSp>
          <p:nvGrpSpPr>
            <p:cNvPr id="839" name="Google Shape;839;p76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840" name="Google Shape;840;p76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76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name="adj" fmla="val 21429"/>
                </a:avLst>
              </a:prstGeom>
              <a:solidFill>
                <a:srgbClr val="FFD9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2" name="Google Shape;842;p76"/>
            <p:cNvSpPr txBox="1"/>
            <p:nvPr/>
          </p:nvSpPr>
          <p:spPr>
            <a:xfrm>
              <a:off x="2686050" y="25894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43" name="Google Shape;843;p76"/>
            <p:cNvSpPr txBox="1"/>
            <p:nvPr/>
          </p:nvSpPr>
          <p:spPr>
            <a:xfrm>
              <a:off x="2886138" y="2845100"/>
              <a:ext cx="20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844" name="Google Shape;844;p76"/>
          <p:cNvSpPr txBox="1"/>
          <p:nvPr/>
        </p:nvSpPr>
        <p:spPr>
          <a:xfrm>
            <a:off x="8068275" y="29440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Tahoma"/>
                <a:ea typeface="Tahoma"/>
                <a:cs typeface="Tahoma"/>
                <a:sym typeface="Tahoma"/>
              </a:rPr>
              <a:t>20</a:t>
            </a:r>
            <a:endParaRPr sz="8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45" name="Google Shape;845;p76"/>
          <p:cNvSpPr txBox="1"/>
          <p:nvPr/>
        </p:nvSpPr>
        <p:spPr>
          <a:xfrm>
            <a:off x="7466225" y="247200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Tahoma"/>
                <a:ea typeface="Tahoma"/>
                <a:cs typeface="Tahoma"/>
                <a:sym typeface="Tahoma"/>
              </a:rPr>
              <a:t>12</a:t>
            </a:r>
            <a:endParaRPr sz="8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46" name="Google Shape;846;p76"/>
          <p:cNvSpPr txBox="1"/>
          <p:nvPr/>
        </p:nvSpPr>
        <p:spPr>
          <a:xfrm>
            <a:off x="8704875" y="2525475"/>
            <a:ext cx="27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Tahoma"/>
                <a:ea typeface="Tahoma"/>
                <a:cs typeface="Tahoma"/>
                <a:sym typeface="Tahoma"/>
              </a:rPr>
              <a:t>3</a:t>
            </a:r>
            <a:endParaRPr sz="800" b="1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47" name="Google Shape;847;p76"/>
          <p:cNvCxnSpPr>
            <a:endCxn id="836" idx="1"/>
          </p:cNvCxnSpPr>
          <p:nvPr/>
        </p:nvCxnSpPr>
        <p:spPr>
          <a:xfrm rot="10800000" flipH="1">
            <a:off x="2286150" y="2743300"/>
            <a:ext cx="3999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Double Conv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3" name="Google Shape;853;p77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4" name="Google Shape;854;p77"/>
          <p:cNvSpPr/>
          <p:nvPr/>
        </p:nvSpPr>
        <p:spPr>
          <a:xfrm>
            <a:off x="435413" y="1521888"/>
            <a:ext cx="1382700" cy="1257900"/>
          </a:xfrm>
          <a:prstGeom prst="cube">
            <a:avLst>
              <a:gd name="adj" fmla="val 16983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77"/>
          <p:cNvSpPr txBox="1"/>
          <p:nvPr/>
        </p:nvSpPr>
        <p:spPr>
          <a:xfrm>
            <a:off x="109425" y="20448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Tahoma"/>
                <a:ea typeface="Tahoma"/>
                <a:cs typeface="Tahoma"/>
                <a:sym typeface="Tahoma"/>
              </a:rPr>
              <a:t>360</a:t>
            </a:r>
            <a:endParaRPr sz="8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6" name="Google Shape;856;p77"/>
          <p:cNvSpPr txBox="1"/>
          <p:nvPr/>
        </p:nvSpPr>
        <p:spPr>
          <a:xfrm>
            <a:off x="842850" y="27124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Tahoma"/>
                <a:ea typeface="Tahoma"/>
                <a:cs typeface="Tahoma"/>
                <a:sym typeface="Tahoma"/>
              </a:rPr>
              <a:t>640</a:t>
            </a:r>
            <a:endParaRPr sz="8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7" name="Google Shape;857;p77"/>
          <p:cNvSpPr txBox="1"/>
          <p:nvPr/>
        </p:nvSpPr>
        <p:spPr>
          <a:xfrm>
            <a:off x="1595475" y="2571750"/>
            <a:ext cx="37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Tahoma"/>
                <a:ea typeface="Tahoma"/>
                <a:cs typeface="Tahoma"/>
                <a:sym typeface="Tahoma"/>
              </a:rPr>
              <a:t>3</a:t>
            </a:r>
            <a:endParaRPr sz="800" b="1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58" name="Google Shape;858;p77"/>
          <p:cNvGrpSpPr/>
          <p:nvPr/>
        </p:nvGrpSpPr>
        <p:grpSpPr>
          <a:xfrm>
            <a:off x="3496341" y="1009127"/>
            <a:ext cx="2283367" cy="2036494"/>
            <a:chOff x="3867849" y="2028337"/>
            <a:chExt cx="1696031" cy="1326188"/>
          </a:xfrm>
        </p:grpSpPr>
        <p:sp>
          <p:nvSpPr>
            <p:cNvPr id="859" name="Google Shape;859;p77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name="adj" fmla="val 46769"/>
              </a:avLst>
            </a:prstGeom>
            <a:solidFill>
              <a:srgbClr val="F6B2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77"/>
            <p:cNvSpPr txBox="1"/>
            <p:nvPr/>
          </p:nvSpPr>
          <p:spPr>
            <a:xfrm>
              <a:off x="3867849" y="2711970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360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61" name="Google Shape;861;p77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62" name="Google Shape;862;p77"/>
            <p:cNvSpPr txBox="1"/>
            <p:nvPr/>
          </p:nvSpPr>
          <p:spPr>
            <a:xfrm>
              <a:off x="5062880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63" name="Google Shape;863;p77"/>
          <p:cNvGrpSpPr/>
          <p:nvPr/>
        </p:nvGrpSpPr>
        <p:grpSpPr>
          <a:xfrm>
            <a:off x="2457459" y="1787585"/>
            <a:ext cx="898528" cy="897011"/>
            <a:chOff x="2686050" y="2333711"/>
            <a:chExt cx="790053" cy="819188"/>
          </a:xfrm>
        </p:grpSpPr>
        <p:grpSp>
          <p:nvGrpSpPr>
            <p:cNvPr id="864" name="Google Shape;864;p77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865" name="Google Shape;865;p77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77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name="adj" fmla="val 21429"/>
                </a:avLst>
              </a:prstGeom>
              <a:solidFill>
                <a:srgbClr val="FFD9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7" name="Google Shape;867;p77"/>
            <p:cNvSpPr txBox="1"/>
            <p:nvPr/>
          </p:nvSpPr>
          <p:spPr>
            <a:xfrm>
              <a:off x="2686050" y="2589400"/>
              <a:ext cx="2001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68" name="Google Shape;868;p77"/>
            <p:cNvSpPr txBox="1"/>
            <p:nvPr/>
          </p:nvSpPr>
          <p:spPr>
            <a:xfrm>
              <a:off x="2886138" y="2845100"/>
              <a:ext cx="2001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869" name="Google Shape;869;p77"/>
          <p:cNvSpPr txBox="1"/>
          <p:nvPr/>
        </p:nvSpPr>
        <p:spPr>
          <a:xfrm>
            <a:off x="3008575" y="2269775"/>
            <a:ext cx="34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Tahoma"/>
                <a:ea typeface="Tahoma"/>
                <a:cs typeface="Tahoma"/>
                <a:sym typeface="Tahoma"/>
              </a:rPr>
              <a:t>64</a:t>
            </a:r>
            <a:endParaRPr sz="800" b="1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70" name="Google Shape;870;p77"/>
          <p:cNvGrpSpPr/>
          <p:nvPr/>
        </p:nvGrpSpPr>
        <p:grpSpPr>
          <a:xfrm>
            <a:off x="6458616" y="1009127"/>
            <a:ext cx="2283367" cy="2036494"/>
            <a:chOff x="3867849" y="2028337"/>
            <a:chExt cx="1696031" cy="1326188"/>
          </a:xfrm>
        </p:grpSpPr>
        <p:sp>
          <p:nvSpPr>
            <p:cNvPr id="871" name="Google Shape;871;p77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name="adj" fmla="val 46769"/>
              </a:avLst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77"/>
            <p:cNvSpPr txBox="1"/>
            <p:nvPr/>
          </p:nvSpPr>
          <p:spPr>
            <a:xfrm>
              <a:off x="3867849" y="2711970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360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73" name="Google Shape;873;p77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74" name="Google Shape;874;p77"/>
            <p:cNvSpPr txBox="1"/>
            <p:nvPr/>
          </p:nvSpPr>
          <p:spPr>
            <a:xfrm>
              <a:off x="5062880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Spatial Pyramid Pooling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80" name="Google Shape;880;p78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81" name="Google Shape;881;p78"/>
          <p:cNvGrpSpPr/>
          <p:nvPr/>
        </p:nvGrpSpPr>
        <p:grpSpPr>
          <a:xfrm>
            <a:off x="88366" y="1135115"/>
            <a:ext cx="2207167" cy="2036494"/>
            <a:chOff x="3867849" y="2028337"/>
            <a:chExt cx="1639432" cy="1326188"/>
          </a:xfrm>
        </p:grpSpPr>
        <p:sp>
          <p:nvSpPr>
            <p:cNvPr id="882" name="Google Shape;882;p78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name="adj" fmla="val 46769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78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84" name="Google Shape;884;p78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85" name="Google Shape;885;p78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86" name="Google Shape;886;p78"/>
          <p:cNvGrpSpPr/>
          <p:nvPr/>
        </p:nvGrpSpPr>
        <p:grpSpPr>
          <a:xfrm>
            <a:off x="5369970" y="1762728"/>
            <a:ext cx="727481" cy="781275"/>
            <a:chOff x="2686050" y="2333711"/>
            <a:chExt cx="790053" cy="886000"/>
          </a:xfrm>
        </p:grpSpPr>
        <p:grpSp>
          <p:nvGrpSpPr>
            <p:cNvPr id="887" name="Google Shape;887;p78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888" name="Google Shape;888;p78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78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name="adj" fmla="val 21429"/>
                </a:avLst>
              </a:prstGeom>
              <a:solidFill>
                <a:srgbClr val="FFD9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0" name="Google Shape;890;p78"/>
            <p:cNvSpPr txBox="1"/>
            <p:nvPr/>
          </p:nvSpPr>
          <p:spPr>
            <a:xfrm>
              <a:off x="2686050" y="2589400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91" name="Google Shape;891;p78"/>
            <p:cNvSpPr txBox="1"/>
            <p:nvPr/>
          </p:nvSpPr>
          <p:spPr>
            <a:xfrm>
              <a:off x="2914033" y="2870511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92" name="Google Shape;892;p78"/>
          <p:cNvGrpSpPr/>
          <p:nvPr/>
        </p:nvGrpSpPr>
        <p:grpSpPr>
          <a:xfrm>
            <a:off x="2658145" y="1216088"/>
            <a:ext cx="1866230" cy="1784534"/>
            <a:chOff x="2705770" y="1382288"/>
            <a:chExt cx="1866230" cy="1784534"/>
          </a:xfrm>
        </p:grpSpPr>
        <p:sp>
          <p:nvSpPr>
            <p:cNvPr id="893" name="Google Shape;893;p78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name="adj" fmla="val 83879"/>
              </a:avLst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78"/>
            <p:cNvSpPr txBox="1"/>
            <p:nvPr/>
          </p:nvSpPr>
          <p:spPr>
            <a:xfrm>
              <a:off x="2705770" y="2678046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95" name="Google Shape;895;p78"/>
            <p:cNvSpPr txBox="1"/>
            <p:nvPr/>
          </p:nvSpPr>
          <p:spPr>
            <a:xfrm>
              <a:off x="2962270" y="2859021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96" name="Google Shape;896;p78"/>
            <p:cNvSpPr txBox="1"/>
            <p:nvPr/>
          </p:nvSpPr>
          <p:spPr>
            <a:xfrm>
              <a:off x="3811777" y="2187750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897" name="Google Shape;897;p78"/>
          <p:cNvGrpSpPr/>
          <p:nvPr/>
        </p:nvGrpSpPr>
        <p:grpSpPr>
          <a:xfrm>
            <a:off x="6943053" y="893520"/>
            <a:ext cx="1286673" cy="1183202"/>
            <a:chOff x="2679290" y="1721397"/>
            <a:chExt cx="1664088" cy="1537824"/>
          </a:xfrm>
        </p:grpSpPr>
        <p:sp>
          <p:nvSpPr>
            <p:cNvPr id="898" name="Google Shape;898;p78"/>
            <p:cNvSpPr/>
            <p:nvPr/>
          </p:nvSpPr>
          <p:spPr>
            <a:xfrm>
              <a:off x="2935800" y="1721397"/>
              <a:ext cx="1255200" cy="1216200"/>
            </a:xfrm>
            <a:prstGeom prst="cube">
              <a:avLst>
                <a:gd name="adj" fmla="val 71246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78"/>
            <p:cNvSpPr txBox="1"/>
            <p:nvPr/>
          </p:nvSpPr>
          <p:spPr>
            <a:xfrm>
              <a:off x="2679290" y="2587944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00" name="Google Shape;900;p78"/>
            <p:cNvSpPr txBox="1"/>
            <p:nvPr/>
          </p:nvSpPr>
          <p:spPr>
            <a:xfrm>
              <a:off x="2962270" y="2859021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01" name="Google Shape;901;p78"/>
            <p:cNvSpPr txBox="1"/>
            <p:nvPr/>
          </p:nvSpPr>
          <p:spPr>
            <a:xfrm>
              <a:off x="3811777" y="2187750"/>
              <a:ext cx="5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02" name="Google Shape;902;p78"/>
          <p:cNvGrpSpPr/>
          <p:nvPr/>
        </p:nvGrpSpPr>
        <p:grpSpPr>
          <a:xfrm>
            <a:off x="6482803" y="2571752"/>
            <a:ext cx="2207167" cy="1785306"/>
            <a:chOff x="3867849" y="2191913"/>
            <a:chExt cx="1639432" cy="1162612"/>
          </a:xfrm>
        </p:grpSpPr>
        <p:sp>
          <p:nvSpPr>
            <p:cNvPr id="903" name="Google Shape;903;p78"/>
            <p:cNvSpPr/>
            <p:nvPr/>
          </p:nvSpPr>
          <p:spPr>
            <a:xfrm>
              <a:off x="4142515" y="2191913"/>
              <a:ext cx="1089600" cy="1017600"/>
            </a:xfrm>
            <a:prstGeom prst="cube">
              <a:avLst>
                <a:gd name="adj" fmla="val 29119"/>
              </a:avLst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78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05" name="Google Shape;905;p78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06" name="Google Shape;906;p78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Pooling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12" name="Google Shape;912;p79"/>
          <p:cNvSpPr txBox="1"/>
          <p:nvPr/>
        </p:nvSpPr>
        <p:spPr>
          <a:xfrm>
            <a:off x="219075" y="3886200"/>
            <a:ext cx="1467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913" name="Google Shape;913;p79"/>
          <p:cNvGrpSpPr/>
          <p:nvPr/>
        </p:nvGrpSpPr>
        <p:grpSpPr>
          <a:xfrm>
            <a:off x="88366" y="1135115"/>
            <a:ext cx="2207167" cy="2036494"/>
            <a:chOff x="3867849" y="2028337"/>
            <a:chExt cx="1639432" cy="1326188"/>
          </a:xfrm>
        </p:grpSpPr>
        <p:sp>
          <p:nvSpPr>
            <p:cNvPr id="914" name="Google Shape;914;p79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name="adj" fmla="val 46769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79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16" name="Google Shape;916;p79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17" name="Google Shape;917;p79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18" name="Google Shape;918;p79"/>
          <p:cNvGrpSpPr/>
          <p:nvPr/>
        </p:nvGrpSpPr>
        <p:grpSpPr>
          <a:xfrm>
            <a:off x="5369970" y="1762728"/>
            <a:ext cx="727481" cy="781275"/>
            <a:chOff x="2686050" y="2333711"/>
            <a:chExt cx="790053" cy="886000"/>
          </a:xfrm>
        </p:grpSpPr>
        <p:grpSp>
          <p:nvGrpSpPr>
            <p:cNvPr id="919" name="Google Shape;919;p79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920" name="Google Shape;920;p79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79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name="adj" fmla="val 21429"/>
                </a:avLst>
              </a:prstGeom>
              <a:solidFill>
                <a:srgbClr val="FFD9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2" name="Google Shape;922;p79"/>
            <p:cNvSpPr txBox="1"/>
            <p:nvPr/>
          </p:nvSpPr>
          <p:spPr>
            <a:xfrm>
              <a:off x="2686050" y="2589400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23" name="Google Shape;923;p79"/>
            <p:cNvSpPr txBox="1"/>
            <p:nvPr/>
          </p:nvSpPr>
          <p:spPr>
            <a:xfrm>
              <a:off x="2914033" y="2870511"/>
              <a:ext cx="2001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24" name="Google Shape;924;p79"/>
          <p:cNvGrpSpPr/>
          <p:nvPr/>
        </p:nvGrpSpPr>
        <p:grpSpPr>
          <a:xfrm>
            <a:off x="2658145" y="1216088"/>
            <a:ext cx="1866230" cy="1784534"/>
            <a:chOff x="2705770" y="1382288"/>
            <a:chExt cx="1866230" cy="1784534"/>
          </a:xfrm>
        </p:grpSpPr>
        <p:sp>
          <p:nvSpPr>
            <p:cNvPr id="925" name="Google Shape;925;p79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name="adj" fmla="val 83879"/>
              </a:avLst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79"/>
            <p:cNvSpPr txBox="1"/>
            <p:nvPr/>
          </p:nvSpPr>
          <p:spPr>
            <a:xfrm>
              <a:off x="2705770" y="2678046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27" name="Google Shape;927;p79"/>
            <p:cNvSpPr txBox="1"/>
            <p:nvPr/>
          </p:nvSpPr>
          <p:spPr>
            <a:xfrm>
              <a:off x="2962270" y="2859021"/>
              <a:ext cx="25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28" name="Google Shape;928;p79"/>
            <p:cNvSpPr txBox="1"/>
            <p:nvPr/>
          </p:nvSpPr>
          <p:spPr>
            <a:xfrm>
              <a:off x="3811777" y="2187750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29" name="Google Shape;929;p79"/>
          <p:cNvGrpSpPr/>
          <p:nvPr/>
        </p:nvGrpSpPr>
        <p:grpSpPr>
          <a:xfrm>
            <a:off x="6943053" y="893520"/>
            <a:ext cx="1286673" cy="1183202"/>
            <a:chOff x="2679290" y="1721397"/>
            <a:chExt cx="1664088" cy="1537824"/>
          </a:xfrm>
        </p:grpSpPr>
        <p:sp>
          <p:nvSpPr>
            <p:cNvPr id="930" name="Google Shape;930;p79"/>
            <p:cNvSpPr/>
            <p:nvPr/>
          </p:nvSpPr>
          <p:spPr>
            <a:xfrm>
              <a:off x="2935800" y="1721397"/>
              <a:ext cx="1255200" cy="1216200"/>
            </a:xfrm>
            <a:prstGeom prst="cube">
              <a:avLst>
                <a:gd name="adj" fmla="val 71246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9"/>
            <p:cNvSpPr txBox="1"/>
            <p:nvPr/>
          </p:nvSpPr>
          <p:spPr>
            <a:xfrm>
              <a:off x="2679290" y="2587944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32" name="Google Shape;932;p79"/>
            <p:cNvSpPr txBox="1"/>
            <p:nvPr/>
          </p:nvSpPr>
          <p:spPr>
            <a:xfrm>
              <a:off x="2962270" y="2859021"/>
              <a:ext cx="2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33" name="Google Shape;933;p79"/>
            <p:cNvSpPr txBox="1"/>
            <p:nvPr/>
          </p:nvSpPr>
          <p:spPr>
            <a:xfrm>
              <a:off x="3811777" y="2187750"/>
              <a:ext cx="5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34" name="Google Shape;934;p79"/>
          <p:cNvGrpSpPr/>
          <p:nvPr/>
        </p:nvGrpSpPr>
        <p:grpSpPr>
          <a:xfrm>
            <a:off x="6482803" y="2571752"/>
            <a:ext cx="2207167" cy="1785306"/>
            <a:chOff x="3867849" y="2191913"/>
            <a:chExt cx="1639432" cy="1162612"/>
          </a:xfrm>
        </p:grpSpPr>
        <p:sp>
          <p:nvSpPr>
            <p:cNvPr id="935" name="Google Shape;935;p79"/>
            <p:cNvSpPr/>
            <p:nvPr/>
          </p:nvSpPr>
          <p:spPr>
            <a:xfrm>
              <a:off x="4142515" y="2191913"/>
              <a:ext cx="1089600" cy="1017600"/>
            </a:xfrm>
            <a:prstGeom prst="cube">
              <a:avLst>
                <a:gd name="adj" fmla="val 29119"/>
              </a:avLst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79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37" name="Google Shape;937;p79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38" name="Google Shape;938;p79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5" y="1504050"/>
            <a:ext cx="1899424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80"/>
          <p:cNvPicPr preferRelativeResize="0"/>
          <p:nvPr/>
        </p:nvPicPr>
        <p:blipFill rotWithShape="1">
          <a:blip r:embed="rId4">
            <a:alphaModFix/>
          </a:blip>
          <a:srcRect r="1826" b="7902"/>
          <a:stretch/>
        </p:blipFill>
        <p:spPr>
          <a:xfrm>
            <a:off x="2932350" y="64150"/>
            <a:ext cx="4233850" cy="12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80"/>
          <p:cNvPicPr preferRelativeResize="0"/>
          <p:nvPr/>
        </p:nvPicPr>
        <p:blipFill rotWithShape="1">
          <a:blip r:embed="rId5">
            <a:alphaModFix/>
          </a:blip>
          <a:srcRect t="6976"/>
          <a:stretch/>
        </p:blipFill>
        <p:spPr>
          <a:xfrm>
            <a:off x="2647950" y="1299275"/>
            <a:ext cx="4443425" cy="13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4000" y="2563275"/>
            <a:ext cx="4651335" cy="13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5" y="1504050"/>
            <a:ext cx="1899424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250" y="622125"/>
            <a:ext cx="1019200" cy="8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1924" y="339488"/>
            <a:ext cx="1471800" cy="1397400"/>
          </a:xfrm>
          <a:prstGeom prst="parallelogram">
            <a:avLst>
              <a:gd name="adj" fmla="val 16761"/>
            </a:avLst>
          </a:prstGeom>
          <a:noFill/>
          <a:ln>
            <a:noFill/>
          </a:ln>
        </p:spPr>
      </p:pic>
      <p:pic>
        <p:nvPicPr>
          <p:cNvPr id="954" name="Google Shape;954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6900" y="280138"/>
            <a:ext cx="1586800" cy="151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5" name="Google Shape;955;p81"/>
          <p:cNvCxnSpPr>
            <a:stCxn id="953" idx="2"/>
            <a:endCxn id="952" idx="1"/>
          </p:cNvCxnSpPr>
          <p:nvPr/>
        </p:nvCxnSpPr>
        <p:spPr>
          <a:xfrm>
            <a:off x="4216615" y="1038188"/>
            <a:ext cx="55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6" name="Google Shape;956;p81"/>
          <p:cNvCxnSpPr>
            <a:stCxn id="952" idx="3"/>
            <a:endCxn id="954" idx="1"/>
          </p:cNvCxnSpPr>
          <p:nvPr/>
        </p:nvCxnSpPr>
        <p:spPr>
          <a:xfrm>
            <a:off x="5786450" y="1038188"/>
            <a:ext cx="590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57" name="Google Shape;957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7425" y="2844455"/>
            <a:ext cx="1899425" cy="1692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4825" y="3034187"/>
            <a:ext cx="1633550" cy="13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2413" y="2932638"/>
            <a:ext cx="1670970" cy="151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0" name="Google Shape;960;p81"/>
          <p:cNvCxnSpPr>
            <a:stCxn id="957" idx="3"/>
            <a:endCxn id="958" idx="1"/>
          </p:cNvCxnSpPr>
          <p:nvPr/>
        </p:nvCxnSpPr>
        <p:spPr>
          <a:xfrm>
            <a:off x="3986850" y="3690688"/>
            <a:ext cx="32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1" name="Google Shape;961;p81"/>
          <p:cNvCxnSpPr>
            <a:stCxn id="958" idx="3"/>
            <a:endCxn id="959" idx="1"/>
          </p:cNvCxnSpPr>
          <p:nvPr/>
        </p:nvCxnSpPr>
        <p:spPr>
          <a:xfrm>
            <a:off x="5948375" y="3690688"/>
            <a:ext cx="23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4988950" y="378400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Transposed convolutions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9736"/>
            <a:ext cx="3660824" cy="35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850" y="1201350"/>
            <a:ext cx="3952802" cy="325259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545500" y="378400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Normal convolutions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7554525" y="45984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5" y="1504050"/>
            <a:ext cx="1899424" cy="177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7" name="Google Shape;967;p82"/>
          <p:cNvCxnSpPr>
            <a:stCxn id="968" idx="3"/>
            <a:endCxn id="969" idx="1"/>
          </p:cNvCxnSpPr>
          <p:nvPr/>
        </p:nvCxnSpPr>
        <p:spPr>
          <a:xfrm>
            <a:off x="4171950" y="1532380"/>
            <a:ext cx="41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0" name="Google Shape;970;p82"/>
          <p:cNvCxnSpPr>
            <a:stCxn id="969" idx="3"/>
            <a:endCxn id="971" idx="1"/>
          </p:cNvCxnSpPr>
          <p:nvPr/>
        </p:nvCxnSpPr>
        <p:spPr>
          <a:xfrm>
            <a:off x="5853125" y="1532380"/>
            <a:ext cx="39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72" name="Google Shape;97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7425" y="2844455"/>
            <a:ext cx="1899425" cy="1692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4825" y="3034187"/>
            <a:ext cx="1633550" cy="13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2413" y="2932638"/>
            <a:ext cx="1670970" cy="151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5" name="Google Shape;975;p82"/>
          <p:cNvCxnSpPr>
            <a:stCxn id="972" idx="3"/>
            <a:endCxn id="973" idx="1"/>
          </p:cNvCxnSpPr>
          <p:nvPr/>
        </p:nvCxnSpPr>
        <p:spPr>
          <a:xfrm>
            <a:off x="3986850" y="3690688"/>
            <a:ext cx="32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6" name="Google Shape;976;p82"/>
          <p:cNvCxnSpPr>
            <a:stCxn id="973" idx="3"/>
            <a:endCxn id="974" idx="1"/>
          </p:cNvCxnSpPr>
          <p:nvPr/>
        </p:nvCxnSpPr>
        <p:spPr>
          <a:xfrm>
            <a:off x="5948375" y="3690688"/>
            <a:ext cx="23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69" name="Google Shape;969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1025" y="1002567"/>
            <a:ext cx="1262100" cy="10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45325" y="839417"/>
            <a:ext cx="1526625" cy="13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48425" y="766184"/>
            <a:ext cx="1670950" cy="1532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83"/>
          <p:cNvGrpSpPr/>
          <p:nvPr/>
        </p:nvGrpSpPr>
        <p:grpSpPr>
          <a:xfrm>
            <a:off x="5356362" y="873372"/>
            <a:ext cx="1088339" cy="935744"/>
            <a:chOff x="2935800" y="1721397"/>
            <a:chExt cx="1407577" cy="1216200"/>
          </a:xfrm>
        </p:grpSpPr>
        <p:sp>
          <p:nvSpPr>
            <p:cNvPr id="982" name="Google Shape;982;p83"/>
            <p:cNvSpPr/>
            <p:nvPr/>
          </p:nvSpPr>
          <p:spPr>
            <a:xfrm>
              <a:off x="2935800" y="1721397"/>
              <a:ext cx="1255200" cy="1216200"/>
            </a:xfrm>
            <a:prstGeom prst="cube">
              <a:avLst>
                <a:gd name="adj" fmla="val 71246"/>
              </a:avLst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3"/>
            <p:cNvSpPr txBox="1"/>
            <p:nvPr/>
          </p:nvSpPr>
          <p:spPr>
            <a:xfrm>
              <a:off x="3811777" y="2187750"/>
              <a:ext cx="53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84" name="Google Shape;984;p83"/>
          <p:cNvGrpSpPr/>
          <p:nvPr/>
        </p:nvGrpSpPr>
        <p:grpSpPr>
          <a:xfrm>
            <a:off x="6920953" y="681856"/>
            <a:ext cx="1755015" cy="1566233"/>
            <a:chOff x="3867849" y="2334576"/>
            <a:chExt cx="1303584" cy="1019949"/>
          </a:xfrm>
        </p:grpSpPr>
        <p:sp>
          <p:nvSpPr>
            <p:cNvPr id="985" name="Google Shape;985;p83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name="adj" fmla="val 41449"/>
              </a:avLst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3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87" name="Google Shape;987;p83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88" name="Google Shape;988;p83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89" name="Google Shape;989;p83"/>
          <p:cNvGrpSpPr/>
          <p:nvPr/>
        </p:nvGrpSpPr>
        <p:grpSpPr>
          <a:xfrm>
            <a:off x="6697128" y="3172656"/>
            <a:ext cx="1755015" cy="1566233"/>
            <a:chOff x="3867849" y="2334576"/>
            <a:chExt cx="1303584" cy="1019949"/>
          </a:xfrm>
        </p:grpSpPr>
        <p:sp>
          <p:nvSpPr>
            <p:cNvPr id="990" name="Google Shape;990;p83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name="adj" fmla="val 41449"/>
              </a:avLst>
            </a:prstGeom>
            <a:solidFill>
              <a:srgbClr val="EA99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3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92" name="Google Shape;992;p83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93" name="Google Shape;993;p83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94" name="Google Shape;994;p83"/>
          <p:cNvGrpSpPr/>
          <p:nvPr/>
        </p:nvGrpSpPr>
        <p:grpSpPr>
          <a:xfrm>
            <a:off x="3059851" y="473081"/>
            <a:ext cx="1636200" cy="1555200"/>
            <a:chOff x="2935801" y="1382288"/>
            <a:chExt cx="1636200" cy="1555200"/>
          </a:xfrm>
        </p:grpSpPr>
        <p:sp>
          <p:nvSpPr>
            <p:cNvPr id="995" name="Google Shape;995;p83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name="adj" fmla="val 83879"/>
              </a:avLst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83"/>
            <p:cNvSpPr txBox="1"/>
            <p:nvPr/>
          </p:nvSpPr>
          <p:spPr>
            <a:xfrm>
              <a:off x="3811777" y="2187750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997" name="Google Shape;997;p83"/>
          <p:cNvGrpSpPr/>
          <p:nvPr/>
        </p:nvGrpSpPr>
        <p:grpSpPr>
          <a:xfrm>
            <a:off x="2314576" y="3024206"/>
            <a:ext cx="1974325" cy="1798075"/>
            <a:chOff x="1033451" y="2571756"/>
            <a:chExt cx="1974325" cy="1798075"/>
          </a:xfrm>
        </p:grpSpPr>
        <p:grpSp>
          <p:nvGrpSpPr>
            <p:cNvPr id="998" name="Google Shape;998;p83"/>
            <p:cNvGrpSpPr/>
            <p:nvPr/>
          </p:nvGrpSpPr>
          <p:grpSpPr>
            <a:xfrm>
              <a:off x="1033451" y="2571756"/>
              <a:ext cx="1974325" cy="1798075"/>
              <a:chOff x="2190751" y="2328881"/>
              <a:chExt cx="1974325" cy="1798075"/>
            </a:xfrm>
          </p:grpSpPr>
          <p:sp>
            <p:nvSpPr>
              <p:cNvPr id="999" name="Google Shape;999;p83"/>
              <p:cNvSpPr/>
              <p:nvPr/>
            </p:nvSpPr>
            <p:spPr>
              <a:xfrm>
                <a:off x="2190750" y="2571756"/>
                <a:ext cx="1636200" cy="1555200"/>
              </a:xfrm>
              <a:prstGeom prst="cube">
                <a:avLst>
                  <a:gd name="adj" fmla="val 83879"/>
                </a:avLst>
              </a:prstGeom>
              <a:solidFill>
                <a:srgbClr val="EA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83"/>
              <p:cNvSpPr/>
              <p:nvPr/>
            </p:nvSpPr>
            <p:spPr>
              <a:xfrm>
                <a:off x="2528876" y="2571756"/>
                <a:ext cx="1636200" cy="1555200"/>
              </a:xfrm>
              <a:prstGeom prst="cube">
                <a:avLst>
                  <a:gd name="adj" fmla="val 83879"/>
                </a:avLst>
              </a:prstGeom>
              <a:solidFill>
                <a:srgbClr val="EA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83"/>
              <p:cNvSpPr/>
              <p:nvPr/>
            </p:nvSpPr>
            <p:spPr>
              <a:xfrm>
                <a:off x="2190750" y="2328881"/>
                <a:ext cx="1636200" cy="1555200"/>
              </a:xfrm>
              <a:prstGeom prst="cube">
                <a:avLst>
                  <a:gd name="adj" fmla="val 83879"/>
                </a:avLst>
              </a:prstGeom>
              <a:solidFill>
                <a:srgbClr val="EA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83"/>
              <p:cNvSpPr/>
              <p:nvPr/>
            </p:nvSpPr>
            <p:spPr>
              <a:xfrm>
                <a:off x="2528876" y="2328881"/>
                <a:ext cx="1636200" cy="1555200"/>
              </a:xfrm>
              <a:prstGeom prst="cube">
                <a:avLst>
                  <a:gd name="adj" fmla="val 83879"/>
                </a:avLst>
              </a:prstGeom>
              <a:solidFill>
                <a:srgbClr val="EA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3" name="Google Shape;1003;p83"/>
            <p:cNvSpPr txBox="1"/>
            <p:nvPr/>
          </p:nvSpPr>
          <p:spPr>
            <a:xfrm>
              <a:off x="2211800" y="3629025"/>
              <a:ext cx="512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04" name="Google Shape;1004;p83"/>
          <p:cNvGrpSpPr/>
          <p:nvPr/>
        </p:nvGrpSpPr>
        <p:grpSpPr>
          <a:xfrm>
            <a:off x="4796506" y="3172649"/>
            <a:ext cx="1352027" cy="1383799"/>
            <a:chOff x="4829831" y="3300424"/>
            <a:chExt cx="1352027" cy="1383799"/>
          </a:xfrm>
        </p:grpSpPr>
        <p:grpSp>
          <p:nvGrpSpPr>
            <p:cNvPr id="1005" name="Google Shape;1005;p83"/>
            <p:cNvGrpSpPr/>
            <p:nvPr/>
          </p:nvGrpSpPr>
          <p:grpSpPr>
            <a:xfrm>
              <a:off x="4829831" y="3300424"/>
              <a:ext cx="1352027" cy="1383799"/>
              <a:chOff x="2190751" y="2328881"/>
              <a:chExt cx="1868989" cy="1798075"/>
            </a:xfrm>
          </p:grpSpPr>
          <p:sp>
            <p:nvSpPr>
              <p:cNvPr id="1006" name="Google Shape;1006;p83"/>
              <p:cNvSpPr/>
              <p:nvPr/>
            </p:nvSpPr>
            <p:spPr>
              <a:xfrm>
                <a:off x="2190750" y="2571756"/>
                <a:ext cx="1636200" cy="1555200"/>
              </a:xfrm>
              <a:prstGeom prst="cube">
                <a:avLst>
                  <a:gd name="adj" fmla="val 83879"/>
                </a:avLst>
              </a:prstGeom>
              <a:solidFill>
                <a:srgbClr val="EA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83"/>
              <p:cNvSpPr/>
              <p:nvPr/>
            </p:nvSpPr>
            <p:spPr>
              <a:xfrm>
                <a:off x="2423540" y="2571756"/>
                <a:ext cx="1636200" cy="1555200"/>
              </a:xfrm>
              <a:prstGeom prst="cube">
                <a:avLst>
                  <a:gd name="adj" fmla="val 83879"/>
                </a:avLst>
              </a:prstGeom>
              <a:solidFill>
                <a:srgbClr val="EA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83"/>
              <p:cNvSpPr/>
              <p:nvPr/>
            </p:nvSpPr>
            <p:spPr>
              <a:xfrm>
                <a:off x="2190750" y="2328881"/>
                <a:ext cx="1636200" cy="1555200"/>
              </a:xfrm>
              <a:prstGeom prst="cube">
                <a:avLst>
                  <a:gd name="adj" fmla="val 83879"/>
                </a:avLst>
              </a:prstGeom>
              <a:solidFill>
                <a:srgbClr val="EA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83"/>
              <p:cNvSpPr/>
              <p:nvPr/>
            </p:nvSpPr>
            <p:spPr>
              <a:xfrm>
                <a:off x="2423540" y="2328881"/>
                <a:ext cx="1636200" cy="1555200"/>
              </a:xfrm>
              <a:prstGeom prst="cube">
                <a:avLst>
                  <a:gd name="adj" fmla="val 83879"/>
                </a:avLst>
              </a:prstGeom>
              <a:solidFill>
                <a:srgbClr val="EA9999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0" name="Google Shape;1010;p83"/>
            <p:cNvSpPr txBox="1"/>
            <p:nvPr/>
          </p:nvSpPr>
          <p:spPr>
            <a:xfrm>
              <a:off x="5638392" y="4024334"/>
              <a:ext cx="41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11" name="Google Shape;1011;p83"/>
          <p:cNvGrpSpPr/>
          <p:nvPr/>
        </p:nvGrpSpPr>
        <p:grpSpPr>
          <a:xfrm>
            <a:off x="107416" y="720765"/>
            <a:ext cx="2207167" cy="2036494"/>
            <a:chOff x="3867849" y="2028337"/>
            <a:chExt cx="1639432" cy="1326188"/>
          </a:xfrm>
        </p:grpSpPr>
        <p:sp>
          <p:nvSpPr>
            <p:cNvPr id="1012" name="Google Shape;1012;p83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name="adj" fmla="val 46769"/>
              </a:avLst>
            </a:prstGeom>
            <a:solidFill>
              <a:srgbClr val="9E9E9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83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14" name="Google Shape;1014;p83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15" name="Google Shape;1015;p83"/>
            <p:cNvSpPr txBox="1"/>
            <p:nvPr/>
          </p:nvSpPr>
          <p:spPr>
            <a:xfrm>
              <a:off x="5006281" y="2912364"/>
              <a:ext cx="5010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0" name="Google Shape;1020;p84"/>
          <p:cNvGrpSpPr/>
          <p:nvPr/>
        </p:nvGrpSpPr>
        <p:grpSpPr>
          <a:xfrm>
            <a:off x="6616153" y="3348856"/>
            <a:ext cx="1755015" cy="1566233"/>
            <a:chOff x="3867849" y="2334576"/>
            <a:chExt cx="1303584" cy="1019949"/>
          </a:xfrm>
        </p:grpSpPr>
        <p:sp>
          <p:nvSpPr>
            <p:cNvPr id="1021" name="Google Shape;1021;p84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name="adj" fmla="val 41449"/>
              </a:avLst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84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3" name="Google Shape;1023;p84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24" name="Google Shape;1024;p84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25" name="Google Shape;1025;p84"/>
          <p:cNvGrpSpPr/>
          <p:nvPr/>
        </p:nvGrpSpPr>
        <p:grpSpPr>
          <a:xfrm>
            <a:off x="289500" y="2207731"/>
            <a:ext cx="3240500" cy="2817525"/>
            <a:chOff x="2951751" y="531331"/>
            <a:chExt cx="3240500" cy="2817525"/>
          </a:xfrm>
        </p:grpSpPr>
        <p:grpSp>
          <p:nvGrpSpPr>
            <p:cNvPr id="1026" name="Google Shape;1026;p84"/>
            <p:cNvGrpSpPr/>
            <p:nvPr/>
          </p:nvGrpSpPr>
          <p:grpSpPr>
            <a:xfrm>
              <a:off x="2951750" y="531331"/>
              <a:ext cx="3240500" cy="2817525"/>
              <a:chOff x="2951751" y="531331"/>
              <a:chExt cx="3240500" cy="2817525"/>
            </a:xfrm>
          </p:grpSpPr>
          <p:grpSp>
            <p:nvGrpSpPr>
              <p:cNvPr id="1027" name="Google Shape;1027;p84"/>
              <p:cNvGrpSpPr/>
              <p:nvPr/>
            </p:nvGrpSpPr>
            <p:grpSpPr>
              <a:xfrm>
                <a:off x="2951750" y="12846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1028" name="Google Shape;1028;p84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029" name="Google Shape;1029;p84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30" name="Google Shape;1030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31" name="Google Shape;1031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32" name="Google Shape;1032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033" name="Google Shape;1033;p84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34" name="Google Shape;1034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35" name="Google Shape;1035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36" name="Google Shape;1036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037" name="Google Shape;1037;p84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38" name="Google Shape;1038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39" name="Google Shape;1039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40" name="Google Shape;1040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041" name="Google Shape;1041;p84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042" name="Google Shape;1042;p84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43" name="Google Shape;1043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44" name="Google Shape;1044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45" name="Google Shape;1045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046" name="Google Shape;1046;p84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47" name="Google Shape;1047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48" name="Google Shape;1048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49" name="Google Shape;1049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050" name="Google Shape;1050;p84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51" name="Google Shape;1051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2" name="Google Shape;1052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3" name="Google Shape;1053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054" name="Google Shape;1054;p84"/>
              <p:cNvGrpSpPr/>
              <p:nvPr/>
            </p:nvGrpSpPr>
            <p:grpSpPr>
              <a:xfrm>
                <a:off x="2951750" y="5313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1055" name="Google Shape;1055;p84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056" name="Google Shape;1056;p84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57" name="Google Shape;1057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8" name="Google Shape;1058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59" name="Google Shape;1059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060" name="Google Shape;1060;p84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61" name="Google Shape;1061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2" name="Google Shape;1062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3" name="Google Shape;1063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064" name="Google Shape;1064;p84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65" name="Google Shape;1065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6" name="Google Shape;1066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67" name="Google Shape;1067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068" name="Google Shape;1068;p84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069" name="Google Shape;1069;p84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70" name="Google Shape;1070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1" name="Google Shape;1071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2" name="Google Shape;1072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073" name="Google Shape;1073;p84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74" name="Google Shape;1074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5" name="Google Shape;1075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6" name="Google Shape;1076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077" name="Google Shape;1077;p84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78" name="Google Shape;1078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79" name="Google Shape;1079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0" name="Google Shape;1080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1081" name="Google Shape;1081;p84"/>
            <p:cNvSpPr txBox="1"/>
            <p:nvPr/>
          </p:nvSpPr>
          <p:spPr>
            <a:xfrm>
              <a:off x="5521399" y="2528625"/>
              <a:ext cx="528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082" name="Google Shape;1082;p84"/>
          <p:cNvGrpSpPr/>
          <p:nvPr/>
        </p:nvGrpSpPr>
        <p:grpSpPr>
          <a:xfrm>
            <a:off x="3866302" y="2808425"/>
            <a:ext cx="2307560" cy="1978748"/>
            <a:chOff x="542102" y="3313250"/>
            <a:chExt cx="2307560" cy="1978748"/>
          </a:xfrm>
        </p:grpSpPr>
        <p:grpSp>
          <p:nvGrpSpPr>
            <p:cNvPr id="1083" name="Google Shape;1083;p84"/>
            <p:cNvGrpSpPr/>
            <p:nvPr/>
          </p:nvGrpSpPr>
          <p:grpSpPr>
            <a:xfrm>
              <a:off x="542102" y="3313250"/>
              <a:ext cx="2307560" cy="1978748"/>
              <a:chOff x="2951751" y="531331"/>
              <a:chExt cx="3240500" cy="2817525"/>
            </a:xfrm>
          </p:grpSpPr>
          <p:grpSp>
            <p:nvGrpSpPr>
              <p:cNvPr id="1084" name="Google Shape;1084;p84"/>
              <p:cNvGrpSpPr/>
              <p:nvPr/>
            </p:nvGrpSpPr>
            <p:grpSpPr>
              <a:xfrm>
                <a:off x="2951750" y="12846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1085" name="Google Shape;1085;p84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086" name="Google Shape;1086;p84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87" name="Google Shape;1087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8" name="Google Shape;1088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89" name="Google Shape;1089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090" name="Google Shape;1090;p84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91" name="Google Shape;1091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2" name="Google Shape;1092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3" name="Google Shape;1093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094" name="Google Shape;1094;p84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095" name="Google Shape;1095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6" name="Google Shape;1096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97" name="Google Shape;1097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098" name="Google Shape;1098;p84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099" name="Google Shape;1099;p84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100" name="Google Shape;1100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1" name="Google Shape;1101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2" name="Google Shape;1102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103" name="Google Shape;1103;p84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104" name="Google Shape;1104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5" name="Google Shape;1105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6" name="Google Shape;1106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107" name="Google Shape;1107;p84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108" name="Google Shape;1108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09" name="Google Shape;1109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0" name="Google Shape;1110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111" name="Google Shape;1111;p84"/>
              <p:cNvGrpSpPr/>
              <p:nvPr/>
            </p:nvGrpSpPr>
            <p:grpSpPr>
              <a:xfrm>
                <a:off x="2951750" y="531331"/>
                <a:ext cx="3240500" cy="2064225"/>
                <a:chOff x="3045576" y="-45469"/>
                <a:chExt cx="3240500" cy="2064225"/>
              </a:xfrm>
            </p:grpSpPr>
            <p:grpSp>
              <p:nvGrpSpPr>
                <p:cNvPr id="1112" name="Google Shape;1112;p84"/>
                <p:cNvGrpSpPr/>
                <p:nvPr/>
              </p:nvGrpSpPr>
              <p:grpSpPr>
                <a:xfrm>
                  <a:off x="3045575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113" name="Google Shape;1113;p84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114" name="Google Shape;1114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5" name="Google Shape;1115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6" name="Google Shape;1116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117" name="Google Shape;1117;p84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118" name="Google Shape;1118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9" name="Google Shape;1119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0" name="Google Shape;1120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121" name="Google Shape;1121;p84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122" name="Google Shape;1122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3" name="Google Shape;1123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4" name="Google Shape;1124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125" name="Google Shape;1125;p84"/>
                <p:cNvGrpSpPr/>
                <p:nvPr/>
              </p:nvGrpSpPr>
              <p:grpSpPr>
                <a:xfrm>
                  <a:off x="4007601" y="-45469"/>
                  <a:ext cx="2278475" cy="2064225"/>
                  <a:chOff x="3045576" y="-45469"/>
                  <a:chExt cx="2278475" cy="2064225"/>
                </a:xfrm>
              </p:grpSpPr>
              <p:grpSp>
                <p:nvGrpSpPr>
                  <p:cNvPr id="1126" name="Google Shape;1126;p84"/>
                  <p:cNvGrpSpPr/>
                  <p:nvPr/>
                </p:nvGrpSpPr>
                <p:grpSpPr>
                  <a:xfrm>
                    <a:off x="3045575" y="46355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127" name="Google Shape;1127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8" name="Google Shape;1128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9" name="Google Shape;1129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130" name="Google Shape;1130;p84"/>
                  <p:cNvGrpSpPr/>
                  <p:nvPr/>
                </p:nvGrpSpPr>
                <p:grpSpPr>
                  <a:xfrm>
                    <a:off x="3045575" y="211206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131" name="Google Shape;1131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2" name="Google Shape;1132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3" name="Google Shape;1133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134" name="Google Shape;1134;p84"/>
                  <p:cNvGrpSpPr/>
                  <p:nvPr/>
                </p:nvGrpSpPr>
                <p:grpSpPr>
                  <a:xfrm>
                    <a:off x="3045575" y="-45469"/>
                    <a:ext cx="2278475" cy="1555200"/>
                    <a:chOff x="3045576" y="463556"/>
                    <a:chExt cx="2278475" cy="1555200"/>
                  </a:xfrm>
                </p:grpSpPr>
                <p:sp>
                  <p:nvSpPr>
                    <p:cNvPr id="1135" name="Google Shape;1135;p84"/>
                    <p:cNvSpPr/>
                    <p:nvPr/>
                  </p:nvSpPr>
                  <p:spPr>
                    <a:xfrm>
                      <a:off x="3045576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6" name="Google Shape;1136;p84"/>
                    <p:cNvSpPr/>
                    <p:nvPr/>
                  </p:nvSpPr>
                  <p:spPr>
                    <a:xfrm>
                      <a:off x="3354475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37" name="Google Shape;1137;p84"/>
                    <p:cNvSpPr/>
                    <p:nvPr/>
                  </p:nvSpPr>
                  <p:spPr>
                    <a:xfrm>
                      <a:off x="3687850" y="463556"/>
                      <a:ext cx="1636200" cy="1555200"/>
                    </a:xfrm>
                    <a:prstGeom prst="cube">
                      <a:avLst>
                        <a:gd name="adj" fmla="val 83879"/>
                      </a:avLst>
                    </a:prstGeom>
                    <a:solidFill>
                      <a:srgbClr val="B6D7A8"/>
                    </a:solidFill>
                    <a:ln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1138" name="Google Shape;1138;p84"/>
            <p:cNvSpPr txBox="1"/>
            <p:nvPr/>
          </p:nvSpPr>
          <p:spPr>
            <a:xfrm>
              <a:off x="2314575" y="4683782"/>
              <a:ext cx="508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39" name="Google Shape;1139;p84"/>
          <p:cNvGrpSpPr/>
          <p:nvPr/>
        </p:nvGrpSpPr>
        <p:grpSpPr>
          <a:xfrm>
            <a:off x="4264776" y="226006"/>
            <a:ext cx="2278475" cy="2064225"/>
            <a:chOff x="3045576" y="-45469"/>
            <a:chExt cx="2278475" cy="2064225"/>
          </a:xfrm>
        </p:grpSpPr>
        <p:grpSp>
          <p:nvGrpSpPr>
            <p:cNvPr id="1140" name="Google Shape;1140;p84"/>
            <p:cNvGrpSpPr/>
            <p:nvPr/>
          </p:nvGrpSpPr>
          <p:grpSpPr>
            <a:xfrm>
              <a:off x="3045575" y="-45469"/>
              <a:ext cx="2278475" cy="2064225"/>
              <a:chOff x="3045576" y="-45469"/>
              <a:chExt cx="2278475" cy="2064225"/>
            </a:xfrm>
          </p:grpSpPr>
          <p:grpSp>
            <p:nvGrpSpPr>
              <p:cNvPr id="1141" name="Google Shape;1141;p84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42" name="Google Shape;1142;p84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84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84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5" name="Google Shape;1145;p84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46" name="Google Shape;1146;p84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84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84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9" name="Google Shape;1149;p84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50" name="Google Shape;1150;p84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84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84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53" name="Google Shape;1153;p84"/>
            <p:cNvSpPr txBox="1"/>
            <p:nvPr/>
          </p:nvSpPr>
          <p:spPr>
            <a:xfrm>
              <a:off x="4535902" y="1259469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54" name="Google Shape;1154;p84"/>
          <p:cNvGrpSpPr/>
          <p:nvPr/>
        </p:nvGrpSpPr>
        <p:grpSpPr>
          <a:xfrm>
            <a:off x="1342598" y="402072"/>
            <a:ext cx="1427482" cy="1183214"/>
            <a:chOff x="5324048" y="973572"/>
            <a:chExt cx="1427482" cy="1183214"/>
          </a:xfrm>
        </p:grpSpPr>
        <p:grpSp>
          <p:nvGrpSpPr>
            <p:cNvPr id="1155" name="Google Shape;1155;p84"/>
            <p:cNvGrpSpPr/>
            <p:nvPr/>
          </p:nvGrpSpPr>
          <p:grpSpPr>
            <a:xfrm>
              <a:off x="5324048" y="973572"/>
              <a:ext cx="1392832" cy="1183214"/>
              <a:chOff x="3045576" y="-45469"/>
              <a:chExt cx="2278475" cy="2064225"/>
            </a:xfrm>
          </p:grpSpPr>
          <p:grpSp>
            <p:nvGrpSpPr>
              <p:cNvPr id="1156" name="Google Shape;1156;p84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57" name="Google Shape;1157;p84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84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84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0" name="Google Shape;1160;p84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61" name="Google Shape;1161;p84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84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84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4" name="Google Shape;1164;p84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65" name="Google Shape;1165;p84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84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84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84"/>
            <p:cNvSpPr txBox="1"/>
            <p:nvPr/>
          </p:nvSpPr>
          <p:spPr>
            <a:xfrm>
              <a:off x="6340530" y="1614209"/>
              <a:ext cx="41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69" name="Google Shape;1169;p84"/>
          <p:cNvGrpSpPr/>
          <p:nvPr/>
        </p:nvGrpSpPr>
        <p:grpSpPr>
          <a:xfrm>
            <a:off x="6946803" y="1053331"/>
            <a:ext cx="1755015" cy="1566233"/>
            <a:chOff x="3867849" y="2334576"/>
            <a:chExt cx="1303584" cy="1019949"/>
          </a:xfrm>
        </p:grpSpPr>
        <p:sp>
          <p:nvSpPr>
            <p:cNvPr id="1170" name="Google Shape;1170;p84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name="adj" fmla="val 41449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84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72" name="Google Shape;1172;p84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73" name="Google Shape;1173;p84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8" name="Google Shape;1178;p85"/>
          <p:cNvGrpSpPr/>
          <p:nvPr/>
        </p:nvGrpSpPr>
        <p:grpSpPr>
          <a:xfrm>
            <a:off x="6616153" y="2815456"/>
            <a:ext cx="1755015" cy="1566233"/>
            <a:chOff x="3867849" y="2334576"/>
            <a:chExt cx="1303584" cy="1019949"/>
          </a:xfrm>
        </p:grpSpPr>
        <p:sp>
          <p:nvSpPr>
            <p:cNvPr id="1179" name="Google Shape;1179;p85"/>
            <p:cNvSpPr/>
            <p:nvPr/>
          </p:nvSpPr>
          <p:spPr>
            <a:xfrm>
              <a:off x="4142506" y="2334576"/>
              <a:ext cx="987300" cy="874800"/>
            </a:xfrm>
            <a:prstGeom prst="cube">
              <a:avLst>
                <a:gd name="adj" fmla="val 41449"/>
              </a:avLst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5"/>
            <p:cNvSpPr txBox="1"/>
            <p:nvPr/>
          </p:nvSpPr>
          <p:spPr>
            <a:xfrm>
              <a:off x="3867849" y="2761592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45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81" name="Google Shape;1181;p85"/>
            <p:cNvSpPr txBox="1"/>
            <p:nvPr/>
          </p:nvSpPr>
          <p:spPr>
            <a:xfrm>
              <a:off x="4339426" y="3154125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80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182" name="Google Shape;1182;p85"/>
            <p:cNvSpPr txBox="1"/>
            <p:nvPr/>
          </p:nvSpPr>
          <p:spPr>
            <a:xfrm>
              <a:off x="4794033" y="2961986"/>
              <a:ext cx="3774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83" name="Google Shape;1183;p85"/>
          <p:cNvGrpSpPr/>
          <p:nvPr/>
        </p:nvGrpSpPr>
        <p:grpSpPr>
          <a:xfrm>
            <a:off x="3045575" y="-45469"/>
            <a:ext cx="2278475" cy="2064225"/>
            <a:chOff x="3045576" y="-45469"/>
            <a:chExt cx="2278475" cy="2064225"/>
          </a:xfrm>
        </p:grpSpPr>
        <p:grpSp>
          <p:nvGrpSpPr>
            <p:cNvPr id="1184" name="Google Shape;1184;p85"/>
            <p:cNvGrpSpPr/>
            <p:nvPr/>
          </p:nvGrpSpPr>
          <p:grpSpPr>
            <a:xfrm>
              <a:off x="3045575" y="-45469"/>
              <a:ext cx="2278475" cy="2064225"/>
              <a:chOff x="3045576" y="-45469"/>
              <a:chExt cx="2278475" cy="2064225"/>
            </a:xfrm>
          </p:grpSpPr>
          <p:grpSp>
            <p:nvGrpSpPr>
              <p:cNvPr id="1185" name="Google Shape;1185;p85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86" name="Google Shape;1186;p85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85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85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9" name="Google Shape;1189;p85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90" name="Google Shape;1190;p85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85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85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3" name="Google Shape;1193;p85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194" name="Google Shape;1194;p85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85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85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97" name="Google Shape;1197;p85"/>
            <p:cNvSpPr txBox="1"/>
            <p:nvPr/>
          </p:nvSpPr>
          <p:spPr>
            <a:xfrm>
              <a:off x="4535902" y="1259469"/>
              <a:ext cx="53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198" name="Google Shape;1198;p85"/>
          <p:cNvGrpSpPr/>
          <p:nvPr/>
        </p:nvGrpSpPr>
        <p:grpSpPr>
          <a:xfrm>
            <a:off x="5324048" y="973572"/>
            <a:ext cx="1427482" cy="1183214"/>
            <a:chOff x="5324048" y="973572"/>
            <a:chExt cx="1427482" cy="1183214"/>
          </a:xfrm>
        </p:grpSpPr>
        <p:grpSp>
          <p:nvGrpSpPr>
            <p:cNvPr id="1199" name="Google Shape;1199;p85"/>
            <p:cNvGrpSpPr/>
            <p:nvPr/>
          </p:nvGrpSpPr>
          <p:grpSpPr>
            <a:xfrm>
              <a:off x="5324048" y="973572"/>
              <a:ext cx="1392832" cy="1183214"/>
              <a:chOff x="3045576" y="-45469"/>
              <a:chExt cx="2278475" cy="2064225"/>
            </a:xfrm>
          </p:grpSpPr>
          <p:grpSp>
            <p:nvGrpSpPr>
              <p:cNvPr id="1200" name="Google Shape;1200;p85"/>
              <p:cNvGrpSpPr/>
              <p:nvPr/>
            </p:nvGrpSpPr>
            <p:grpSpPr>
              <a:xfrm>
                <a:off x="3045575" y="46355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201" name="Google Shape;1201;p85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" name="Google Shape;1202;p85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85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4" name="Google Shape;1204;p85"/>
              <p:cNvGrpSpPr/>
              <p:nvPr/>
            </p:nvGrpSpPr>
            <p:grpSpPr>
              <a:xfrm>
                <a:off x="3045575" y="211206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205" name="Google Shape;1205;p85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85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85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8" name="Google Shape;1208;p85"/>
              <p:cNvGrpSpPr/>
              <p:nvPr/>
            </p:nvGrpSpPr>
            <p:grpSpPr>
              <a:xfrm>
                <a:off x="3045575" y="-45469"/>
                <a:ext cx="2278475" cy="1555200"/>
                <a:chOff x="3045576" y="463556"/>
                <a:chExt cx="2278475" cy="1555200"/>
              </a:xfrm>
            </p:grpSpPr>
            <p:sp>
              <p:nvSpPr>
                <p:cNvPr id="1209" name="Google Shape;1209;p85"/>
                <p:cNvSpPr/>
                <p:nvPr/>
              </p:nvSpPr>
              <p:spPr>
                <a:xfrm>
                  <a:off x="3045576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85"/>
                <p:cNvSpPr/>
                <p:nvPr/>
              </p:nvSpPr>
              <p:spPr>
                <a:xfrm>
                  <a:off x="3354475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85"/>
                <p:cNvSpPr/>
                <p:nvPr/>
              </p:nvSpPr>
              <p:spPr>
                <a:xfrm>
                  <a:off x="3687850" y="463556"/>
                  <a:ext cx="1636200" cy="1555200"/>
                </a:xfrm>
                <a:prstGeom prst="cube">
                  <a:avLst>
                    <a:gd name="adj" fmla="val 83879"/>
                  </a:avLst>
                </a:prstGeom>
                <a:solidFill>
                  <a:srgbClr val="9FC5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85"/>
            <p:cNvSpPr txBox="1"/>
            <p:nvPr/>
          </p:nvSpPr>
          <p:spPr>
            <a:xfrm>
              <a:off x="6340530" y="1614209"/>
              <a:ext cx="41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Pooling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18" name="Google Shape;1218;p86"/>
          <p:cNvGrpSpPr/>
          <p:nvPr/>
        </p:nvGrpSpPr>
        <p:grpSpPr>
          <a:xfrm>
            <a:off x="88209" y="1233447"/>
            <a:ext cx="1978630" cy="1797276"/>
            <a:chOff x="3867849" y="2028337"/>
            <a:chExt cx="1639432" cy="1358588"/>
          </a:xfrm>
        </p:grpSpPr>
        <p:sp>
          <p:nvSpPr>
            <p:cNvPr id="1219" name="Google Shape;1219;p86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name="adj" fmla="val 46769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86"/>
            <p:cNvSpPr txBox="1"/>
            <p:nvPr/>
          </p:nvSpPr>
          <p:spPr>
            <a:xfrm>
              <a:off x="3867849" y="2761592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21" name="Google Shape;1221;p86"/>
            <p:cNvSpPr txBox="1"/>
            <p:nvPr/>
          </p:nvSpPr>
          <p:spPr>
            <a:xfrm>
              <a:off x="4339426" y="3154125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22" name="Google Shape;1222;p86"/>
            <p:cNvSpPr txBox="1"/>
            <p:nvPr/>
          </p:nvSpPr>
          <p:spPr>
            <a:xfrm>
              <a:off x="5006281" y="2912364"/>
              <a:ext cx="5010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23" name="Google Shape;1223;p86"/>
          <p:cNvGrpSpPr/>
          <p:nvPr/>
        </p:nvGrpSpPr>
        <p:grpSpPr>
          <a:xfrm>
            <a:off x="4206555" y="1781336"/>
            <a:ext cx="590565" cy="701497"/>
            <a:chOff x="2686050" y="2333711"/>
            <a:chExt cx="790053" cy="956500"/>
          </a:xfrm>
        </p:grpSpPr>
        <p:grpSp>
          <p:nvGrpSpPr>
            <p:cNvPr id="1224" name="Google Shape;1224;p86"/>
            <p:cNvGrpSpPr/>
            <p:nvPr/>
          </p:nvGrpSpPr>
          <p:grpSpPr>
            <a:xfrm>
              <a:off x="2714865" y="2333711"/>
              <a:ext cx="761238" cy="819188"/>
              <a:chOff x="2763125" y="2571750"/>
              <a:chExt cx="1143000" cy="1143000"/>
            </a:xfrm>
          </p:grpSpPr>
          <p:sp>
            <p:nvSpPr>
              <p:cNvPr id="1225" name="Google Shape;1225;p86"/>
              <p:cNvSpPr/>
              <p:nvPr/>
            </p:nvSpPr>
            <p:spPr>
              <a:xfrm>
                <a:off x="2763125" y="2571750"/>
                <a:ext cx="1143000" cy="11430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86"/>
              <p:cNvSpPr/>
              <p:nvPr/>
            </p:nvSpPr>
            <p:spPr>
              <a:xfrm>
                <a:off x="3020309" y="2876535"/>
                <a:ext cx="590700" cy="533400"/>
              </a:xfrm>
              <a:prstGeom prst="cube">
                <a:avLst>
                  <a:gd name="adj" fmla="val 21429"/>
                </a:avLst>
              </a:prstGeom>
              <a:solidFill>
                <a:srgbClr val="FFD966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7" name="Google Shape;1227;p86"/>
            <p:cNvSpPr txBox="1"/>
            <p:nvPr/>
          </p:nvSpPr>
          <p:spPr>
            <a:xfrm>
              <a:off x="2686050" y="2589400"/>
              <a:ext cx="2001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28" name="Google Shape;1228;p86"/>
            <p:cNvSpPr txBox="1"/>
            <p:nvPr/>
          </p:nvSpPr>
          <p:spPr>
            <a:xfrm>
              <a:off x="2914033" y="2870511"/>
              <a:ext cx="2001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29" name="Google Shape;1229;p86"/>
          <p:cNvGrpSpPr/>
          <p:nvPr/>
        </p:nvGrpSpPr>
        <p:grpSpPr>
          <a:xfrm>
            <a:off x="2385420" y="1375876"/>
            <a:ext cx="1499889" cy="1512417"/>
            <a:chOff x="2705770" y="1382288"/>
            <a:chExt cx="1866230" cy="1854134"/>
          </a:xfrm>
        </p:grpSpPr>
        <p:sp>
          <p:nvSpPr>
            <p:cNvPr id="1230" name="Google Shape;1230;p86"/>
            <p:cNvSpPr/>
            <p:nvPr/>
          </p:nvSpPr>
          <p:spPr>
            <a:xfrm>
              <a:off x="2935801" y="1382288"/>
              <a:ext cx="1636200" cy="1555200"/>
            </a:xfrm>
            <a:prstGeom prst="cube">
              <a:avLst>
                <a:gd name="adj" fmla="val 83879"/>
              </a:avLst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86"/>
            <p:cNvSpPr txBox="1"/>
            <p:nvPr/>
          </p:nvSpPr>
          <p:spPr>
            <a:xfrm>
              <a:off x="2705770" y="2678046"/>
              <a:ext cx="2565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2" name="Google Shape;1232;p86"/>
            <p:cNvSpPr txBox="1"/>
            <p:nvPr/>
          </p:nvSpPr>
          <p:spPr>
            <a:xfrm>
              <a:off x="2962270" y="2859021"/>
              <a:ext cx="2565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3" name="Google Shape;1233;p86"/>
            <p:cNvSpPr txBox="1"/>
            <p:nvPr/>
          </p:nvSpPr>
          <p:spPr>
            <a:xfrm>
              <a:off x="3811789" y="2187755"/>
              <a:ext cx="6726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34" name="Google Shape;1234;p86"/>
          <p:cNvGrpSpPr/>
          <p:nvPr/>
        </p:nvGrpSpPr>
        <p:grpSpPr>
          <a:xfrm>
            <a:off x="5232157" y="1574052"/>
            <a:ext cx="1260879" cy="1116066"/>
            <a:chOff x="2679290" y="1721404"/>
            <a:chExt cx="1664088" cy="1570817"/>
          </a:xfrm>
        </p:grpSpPr>
        <p:sp>
          <p:nvSpPr>
            <p:cNvPr id="1235" name="Google Shape;1235;p86"/>
            <p:cNvSpPr/>
            <p:nvPr/>
          </p:nvSpPr>
          <p:spPr>
            <a:xfrm>
              <a:off x="2935812" y="1721404"/>
              <a:ext cx="1161000" cy="1216200"/>
            </a:xfrm>
            <a:prstGeom prst="cube">
              <a:avLst>
                <a:gd name="adj" fmla="val 71246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6"/>
            <p:cNvSpPr txBox="1"/>
            <p:nvPr/>
          </p:nvSpPr>
          <p:spPr>
            <a:xfrm>
              <a:off x="2679290" y="2587944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7" name="Google Shape;1237;p86"/>
            <p:cNvSpPr txBox="1"/>
            <p:nvPr/>
          </p:nvSpPr>
          <p:spPr>
            <a:xfrm>
              <a:off x="2962270" y="2859021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38" name="Google Shape;1238;p86"/>
            <p:cNvSpPr txBox="1"/>
            <p:nvPr/>
          </p:nvSpPr>
          <p:spPr>
            <a:xfrm>
              <a:off x="3811777" y="2187750"/>
              <a:ext cx="5316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39" name="Google Shape;1239;p86"/>
          <p:cNvGrpSpPr/>
          <p:nvPr/>
        </p:nvGrpSpPr>
        <p:grpSpPr>
          <a:xfrm>
            <a:off x="6975186" y="1362198"/>
            <a:ext cx="1842079" cy="1539773"/>
            <a:chOff x="3867849" y="2280177"/>
            <a:chExt cx="1473545" cy="1092348"/>
          </a:xfrm>
        </p:grpSpPr>
        <p:sp>
          <p:nvSpPr>
            <p:cNvPr id="1240" name="Google Shape;1240;p86"/>
            <p:cNvSpPr/>
            <p:nvPr/>
          </p:nvSpPr>
          <p:spPr>
            <a:xfrm>
              <a:off x="4142508" y="2280177"/>
              <a:ext cx="1008600" cy="929400"/>
            </a:xfrm>
            <a:prstGeom prst="cube">
              <a:avLst>
                <a:gd name="adj" fmla="val 37109"/>
              </a:avLst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6"/>
            <p:cNvSpPr txBox="1"/>
            <p:nvPr/>
          </p:nvSpPr>
          <p:spPr>
            <a:xfrm>
              <a:off x="3867849" y="2761592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2" name="Google Shape;1242;p86"/>
            <p:cNvSpPr txBox="1"/>
            <p:nvPr/>
          </p:nvSpPr>
          <p:spPr>
            <a:xfrm>
              <a:off x="4339426" y="3154125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43" name="Google Shape;1243;p86"/>
            <p:cNvSpPr txBox="1"/>
            <p:nvPr/>
          </p:nvSpPr>
          <p:spPr>
            <a:xfrm>
              <a:off x="4840394" y="2931164"/>
              <a:ext cx="5010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244" name="Google Shape;1244;p86"/>
          <p:cNvSpPr txBox="1"/>
          <p:nvPr/>
        </p:nvSpPr>
        <p:spPr>
          <a:xfrm>
            <a:off x="2576163" y="32624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45" name="Google Shape;1245;p86"/>
          <p:cNvSpPr txBox="1"/>
          <p:nvPr/>
        </p:nvSpPr>
        <p:spPr>
          <a:xfrm>
            <a:off x="368838" y="33502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46" name="Google Shape;1246;p86"/>
          <p:cNvSpPr txBox="1"/>
          <p:nvPr/>
        </p:nvSpPr>
        <p:spPr>
          <a:xfrm>
            <a:off x="5232138" y="28427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1x1 conv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47" name="Google Shape;1247;p86"/>
          <p:cNvSpPr txBox="1"/>
          <p:nvPr/>
        </p:nvSpPr>
        <p:spPr>
          <a:xfrm>
            <a:off x="7419975" y="30657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Conv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53" name="Google Shape;1253;p87"/>
          <p:cNvGrpSpPr/>
          <p:nvPr/>
        </p:nvGrpSpPr>
        <p:grpSpPr>
          <a:xfrm>
            <a:off x="88209" y="1233447"/>
            <a:ext cx="1978630" cy="1797276"/>
            <a:chOff x="3867849" y="2028337"/>
            <a:chExt cx="1639432" cy="1358588"/>
          </a:xfrm>
        </p:grpSpPr>
        <p:sp>
          <p:nvSpPr>
            <p:cNvPr id="1254" name="Google Shape;1254;p87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name="adj" fmla="val 46769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7"/>
            <p:cNvSpPr txBox="1"/>
            <p:nvPr/>
          </p:nvSpPr>
          <p:spPr>
            <a:xfrm>
              <a:off x="3867849" y="2761592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56" name="Google Shape;1256;p87"/>
            <p:cNvSpPr txBox="1"/>
            <p:nvPr/>
          </p:nvSpPr>
          <p:spPr>
            <a:xfrm>
              <a:off x="4339426" y="3154125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57" name="Google Shape;1257;p87"/>
            <p:cNvSpPr txBox="1"/>
            <p:nvPr/>
          </p:nvSpPr>
          <p:spPr>
            <a:xfrm>
              <a:off x="5006281" y="2912364"/>
              <a:ext cx="5010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58" name="Google Shape;1258;p87"/>
          <p:cNvGrpSpPr/>
          <p:nvPr/>
        </p:nvGrpSpPr>
        <p:grpSpPr>
          <a:xfrm>
            <a:off x="4749111" y="1424423"/>
            <a:ext cx="1842079" cy="1539773"/>
            <a:chOff x="3867849" y="2280177"/>
            <a:chExt cx="1473545" cy="1092348"/>
          </a:xfrm>
        </p:grpSpPr>
        <p:sp>
          <p:nvSpPr>
            <p:cNvPr id="1259" name="Google Shape;1259;p87"/>
            <p:cNvSpPr/>
            <p:nvPr/>
          </p:nvSpPr>
          <p:spPr>
            <a:xfrm>
              <a:off x="4142508" y="2280177"/>
              <a:ext cx="1008600" cy="929400"/>
            </a:xfrm>
            <a:prstGeom prst="cube">
              <a:avLst>
                <a:gd name="adj" fmla="val 37109"/>
              </a:avLst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87"/>
            <p:cNvSpPr txBox="1"/>
            <p:nvPr/>
          </p:nvSpPr>
          <p:spPr>
            <a:xfrm>
              <a:off x="3867849" y="2761592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61" name="Google Shape;1261;p87"/>
            <p:cNvSpPr txBox="1"/>
            <p:nvPr/>
          </p:nvSpPr>
          <p:spPr>
            <a:xfrm>
              <a:off x="4339426" y="3154125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62" name="Google Shape;1262;p87"/>
            <p:cNvSpPr txBox="1"/>
            <p:nvPr/>
          </p:nvSpPr>
          <p:spPr>
            <a:xfrm>
              <a:off x="4840394" y="2931164"/>
              <a:ext cx="5010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263" name="Google Shape;1263;p87"/>
          <p:cNvSpPr txBox="1"/>
          <p:nvPr/>
        </p:nvSpPr>
        <p:spPr>
          <a:xfrm>
            <a:off x="311705" y="3065725"/>
            <a:ext cx="1347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64" name="Google Shape;1264;p87"/>
          <p:cNvGrpSpPr/>
          <p:nvPr/>
        </p:nvGrpSpPr>
        <p:grpSpPr>
          <a:xfrm>
            <a:off x="2764325" y="1739775"/>
            <a:ext cx="952500" cy="1131475"/>
            <a:chOff x="2792000" y="2126925"/>
            <a:chExt cx="952500" cy="1131475"/>
          </a:xfrm>
        </p:grpSpPr>
        <p:sp>
          <p:nvSpPr>
            <p:cNvPr id="1265" name="Google Shape;1265;p87"/>
            <p:cNvSpPr txBox="1"/>
            <p:nvPr/>
          </p:nvSpPr>
          <p:spPr>
            <a:xfrm>
              <a:off x="2792000" y="2765800"/>
              <a:ext cx="952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Tahoma"/>
                  <a:ea typeface="Tahoma"/>
                  <a:cs typeface="Tahoma"/>
                  <a:sym typeface="Tahoma"/>
                </a:rPr>
                <a:t>3x3 Conv </a:t>
              </a:r>
              <a:endParaRPr sz="1000" b="1">
                <a:latin typeface="Tahoma"/>
                <a:ea typeface="Tahoma"/>
                <a:cs typeface="Tahoma"/>
                <a:sym typeface="Tahom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Tahoma"/>
                  <a:ea typeface="Tahoma"/>
                  <a:cs typeface="Tahoma"/>
                  <a:sym typeface="Tahoma"/>
                </a:rPr>
                <a:t>(rate</a:t>
              </a:r>
              <a:r>
                <a:rPr lang="en" sz="1000" b="1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=12)</a:t>
              </a:r>
              <a:endParaRPr sz="10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1266" name="Google Shape;1266;p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32436" y="2126925"/>
              <a:ext cx="671625" cy="638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ASPP Conv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72" name="Google Shape;1272;p88"/>
          <p:cNvGrpSpPr/>
          <p:nvPr/>
        </p:nvGrpSpPr>
        <p:grpSpPr>
          <a:xfrm>
            <a:off x="88209" y="1233447"/>
            <a:ext cx="1978630" cy="1797276"/>
            <a:chOff x="3867849" y="2028337"/>
            <a:chExt cx="1639432" cy="1358588"/>
          </a:xfrm>
        </p:grpSpPr>
        <p:sp>
          <p:nvSpPr>
            <p:cNvPr id="1273" name="Google Shape;1273;p88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name="adj" fmla="val 46769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8"/>
            <p:cNvSpPr txBox="1"/>
            <p:nvPr/>
          </p:nvSpPr>
          <p:spPr>
            <a:xfrm>
              <a:off x="3867849" y="2761592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75" name="Google Shape;1275;p88"/>
            <p:cNvSpPr txBox="1"/>
            <p:nvPr/>
          </p:nvSpPr>
          <p:spPr>
            <a:xfrm>
              <a:off x="4339426" y="3154125"/>
              <a:ext cx="377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76" name="Google Shape;1276;p88"/>
            <p:cNvSpPr txBox="1"/>
            <p:nvPr/>
          </p:nvSpPr>
          <p:spPr>
            <a:xfrm>
              <a:off x="5006281" y="2912364"/>
              <a:ext cx="5010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2048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77" name="Google Shape;1277;p88"/>
          <p:cNvGrpSpPr/>
          <p:nvPr/>
        </p:nvGrpSpPr>
        <p:grpSpPr>
          <a:xfrm>
            <a:off x="5232157" y="1574052"/>
            <a:ext cx="1260879" cy="1116066"/>
            <a:chOff x="2679290" y="1721404"/>
            <a:chExt cx="1664088" cy="1570817"/>
          </a:xfrm>
        </p:grpSpPr>
        <p:sp>
          <p:nvSpPr>
            <p:cNvPr id="1278" name="Google Shape;1278;p88"/>
            <p:cNvSpPr/>
            <p:nvPr/>
          </p:nvSpPr>
          <p:spPr>
            <a:xfrm>
              <a:off x="2935812" y="1721404"/>
              <a:ext cx="1161000" cy="1216200"/>
            </a:xfrm>
            <a:prstGeom prst="cube">
              <a:avLst>
                <a:gd name="adj" fmla="val 71246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8"/>
            <p:cNvSpPr txBox="1"/>
            <p:nvPr/>
          </p:nvSpPr>
          <p:spPr>
            <a:xfrm>
              <a:off x="2679290" y="2587944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80" name="Google Shape;1280;p88"/>
            <p:cNvSpPr txBox="1"/>
            <p:nvPr/>
          </p:nvSpPr>
          <p:spPr>
            <a:xfrm>
              <a:off x="2962270" y="2859021"/>
              <a:ext cx="2565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81" name="Google Shape;1281;p88"/>
            <p:cNvSpPr txBox="1"/>
            <p:nvPr/>
          </p:nvSpPr>
          <p:spPr>
            <a:xfrm>
              <a:off x="3811777" y="2187750"/>
              <a:ext cx="5316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282" name="Google Shape;1282;p88"/>
          <p:cNvGrpSpPr/>
          <p:nvPr/>
        </p:nvGrpSpPr>
        <p:grpSpPr>
          <a:xfrm>
            <a:off x="6975186" y="1362198"/>
            <a:ext cx="1842079" cy="1539773"/>
            <a:chOff x="3867849" y="2280177"/>
            <a:chExt cx="1473545" cy="1092348"/>
          </a:xfrm>
        </p:grpSpPr>
        <p:sp>
          <p:nvSpPr>
            <p:cNvPr id="1283" name="Google Shape;1283;p88"/>
            <p:cNvSpPr/>
            <p:nvPr/>
          </p:nvSpPr>
          <p:spPr>
            <a:xfrm>
              <a:off x="4142508" y="2280177"/>
              <a:ext cx="1008600" cy="929400"/>
            </a:xfrm>
            <a:prstGeom prst="cube">
              <a:avLst>
                <a:gd name="adj" fmla="val 37109"/>
              </a:avLst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8"/>
            <p:cNvSpPr txBox="1"/>
            <p:nvPr/>
          </p:nvSpPr>
          <p:spPr>
            <a:xfrm>
              <a:off x="3867849" y="2761592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85" name="Google Shape;1285;p88"/>
            <p:cNvSpPr txBox="1"/>
            <p:nvPr/>
          </p:nvSpPr>
          <p:spPr>
            <a:xfrm>
              <a:off x="4339426" y="3154125"/>
              <a:ext cx="3774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286" name="Google Shape;1286;p88"/>
            <p:cNvSpPr txBox="1"/>
            <p:nvPr/>
          </p:nvSpPr>
          <p:spPr>
            <a:xfrm>
              <a:off x="4840394" y="2931164"/>
              <a:ext cx="5010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287" name="Google Shape;1287;p88"/>
          <p:cNvSpPr txBox="1"/>
          <p:nvPr/>
        </p:nvSpPr>
        <p:spPr>
          <a:xfrm>
            <a:off x="2576163" y="32624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Avg Pooling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88" name="Google Shape;1288;p88"/>
          <p:cNvSpPr txBox="1"/>
          <p:nvPr/>
        </p:nvSpPr>
        <p:spPr>
          <a:xfrm>
            <a:off x="368838" y="33502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Backbone output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89" name="Google Shape;1289;p88"/>
          <p:cNvSpPr txBox="1"/>
          <p:nvPr/>
        </p:nvSpPr>
        <p:spPr>
          <a:xfrm>
            <a:off x="5232138" y="2842750"/>
            <a:ext cx="95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1x1 conv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90" name="Google Shape;1290;p88"/>
          <p:cNvSpPr txBox="1"/>
          <p:nvPr/>
        </p:nvSpPr>
        <p:spPr>
          <a:xfrm>
            <a:off x="7419975" y="3065725"/>
            <a:ext cx="95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Tahoma"/>
                <a:ea typeface="Tahoma"/>
                <a:cs typeface="Tahoma"/>
                <a:sym typeface="Tahoma"/>
              </a:rPr>
              <a:t>Bilinear upsampling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91" name="Google Shape;129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648" y="1659200"/>
            <a:ext cx="671625" cy="6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288" y="355775"/>
            <a:ext cx="96202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3738" y="3753550"/>
            <a:ext cx="1181100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Feedforward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99" name="Google Shape;1299;p89"/>
          <p:cNvGrpSpPr/>
          <p:nvPr/>
        </p:nvGrpSpPr>
        <p:grpSpPr>
          <a:xfrm>
            <a:off x="5197721" y="632081"/>
            <a:ext cx="1660712" cy="1481380"/>
            <a:chOff x="3845547" y="2028337"/>
            <a:chExt cx="1790332" cy="1420988"/>
          </a:xfrm>
        </p:grpSpPr>
        <p:sp>
          <p:nvSpPr>
            <p:cNvPr id="1300" name="Google Shape;1300;p89"/>
            <p:cNvSpPr/>
            <p:nvPr/>
          </p:nvSpPr>
          <p:spPr>
            <a:xfrm>
              <a:off x="4142510" y="2028337"/>
              <a:ext cx="1333800" cy="1181100"/>
            </a:xfrm>
            <a:prstGeom prst="cube">
              <a:avLst>
                <a:gd name="adj" fmla="val 40436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9"/>
            <p:cNvSpPr txBox="1"/>
            <p:nvPr/>
          </p:nvSpPr>
          <p:spPr>
            <a:xfrm>
              <a:off x="3845547" y="2702335"/>
              <a:ext cx="3774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02" name="Google Shape;1302;p89"/>
            <p:cNvSpPr txBox="1"/>
            <p:nvPr/>
          </p:nvSpPr>
          <p:spPr>
            <a:xfrm>
              <a:off x="4339426" y="3154125"/>
              <a:ext cx="3774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03" name="Google Shape;1303;p89"/>
            <p:cNvSpPr txBox="1"/>
            <p:nvPr/>
          </p:nvSpPr>
          <p:spPr>
            <a:xfrm>
              <a:off x="5134879" y="2950528"/>
              <a:ext cx="5010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04" name="Google Shape;1304;p89"/>
          <p:cNvGrpSpPr/>
          <p:nvPr/>
        </p:nvGrpSpPr>
        <p:grpSpPr>
          <a:xfrm>
            <a:off x="147508" y="1103075"/>
            <a:ext cx="1600192" cy="539401"/>
            <a:chOff x="147508" y="1103075"/>
            <a:chExt cx="1600192" cy="539401"/>
          </a:xfrm>
        </p:grpSpPr>
        <p:sp>
          <p:nvSpPr>
            <p:cNvPr id="1305" name="Google Shape;1305;p89"/>
            <p:cNvSpPr/>
            <p:nvPr/>
          </p:nvSpPr>
          <p:spPr>
            <a:xfrm>
              <a:off x="421400" y="1103075"/>
              <a:ext cx="1326300" cy="307800"/>
            </a:xfrm>
            <a:prstGeom prst="rect">
              <a:avLst/>
            </a:prstGeom>
            <a:solidFill>
              <a:srgbClr val="9E9E9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9"/>
            <p:cNvSpPr txBox="1"/>
            <p:nvPr/>
          </p:nvSpPr>
          <p:spPr>
            <a:xfrm>
              <a:off x="751861" y="13346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07" name="Google Shape;1307;p89"/>
            <p:cNvSpPr txBox="1"/>
            <p:nvPr/>
          </p:nvSpPr>
          <p:spPr>
            <a:xfrm>
              <a:off x="147508" y="1103086"/>
              <a:ext cx="35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08" name="Google Shape;1308;p89"/>
          <p:cNvGrpSpPr/>
          <p:nvPr/>
        </p:nvGrpSpPr>
        <p:grpSpPr>
          <a:xfrm>
            <a:off x="2597997" y="968975"/>
            <a:ext cx="1706153" cy="807601"/>
            <a:chOff x="3193297" y="1103075"/>
            <a:chExt cx="1706153" cy="807601"/>
          </a:xfrm>
        </p:grpSpPr>
        <p:sp>
          <p:nvSpPr>
            <p:cNvPr id="1309" name="Google Shape;1309;p89"/>
            <p:cNvSpPr/>
            <p:nvPr/>
          </p:nvSpPr>
          <p:spPr>
            <a:xfrm>
              <a:off x="3573150" y="1103075"/>
              <a:ext cx="1326300" cy="5394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9"/>
            <p:cNvSpPr txBox="1"/>
            <p:nvPr/>
          </p:nvSpPr>
          <p:spPr>
            <a:xfrm>
              <a:off x="3903099" y="16028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11" name="Google Shape;1311;p89"/>
            <p:cNvSpPr txBox="1"/>
            <p:nvPr/>
          </p:nvSpPr>
          <p:spPr>
            <a:xfrm>
              <a:off x="3193297" y="1218875"/>
              <a:ext cx="49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12" name="Google Shape;1312;p89"/>
          <p:cNvGrpSpPr/>
          <p:nvPr/>
        </p:nvGrpSpPr>
        <p:grpSpPr>
          <a:xfrm>
            <a:off x="4155938" y="2215201"/>
            <a:ext cx="713100" cy="713100"/>
            <a:chOff x="3636838" y="2510951"/>
            <a:chExt cx="713100" cy="713100"/>
          </a:xfrm>
        </p:grpSpPr>
        <p:sp>
          <p:nvSpPr>
            <p:cNvPr id="1313" name="Google Shape;1313;p89"/>
            <p:cNvSpPr/>
            <p:nvPr/>
          </p:nvSpPr>
          <p:spPr>
            <a:xfrm>
              <a:off x="3636838" y="2510951"/>
              <a:ext cx="713100" cy="7131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4" name="Google Shape;1314;p89"/>
            <p:cNvGrpSpPr/>
            <p:nvPr/>
          </p:nvGrpSpPr>
          <p:grpSpPr>
            <a:xfrm>
              <a:off x="3767125" y="2664039"/>
              <a:ext cx="452525" cy="406925"/>
              <a:chOff x="3433750" y="2762250"/>
              <a:chExt cx="452525" cy="406925"/>
            </a:xfrm>
          </p:grpSpPr>
          <p:sp>
            <p:nvSpPr>
              <p:cNvPr id="1315" name="Google Shape;1315;p89"/>
              <p:cNvSpPr/>
              <p:nvPr/>
            </p:nvSpPr>
            <p:spPr>
              <a:xfrm>
                <a:off x="3533775" y="2762250"/>
                <a:ext cx="352500" cy="306900"/>
              </a:xfrm>
              <a:prstGeom prst="rect">
                <a:avLst/>
              </a:prstGeom>
              <a:solidFill>
                <a:srgbClr val="D5A6B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89"/>
              <p:cNvSpPr/>
              <p:nvPr/>
            </p:nvSpPr>
            <p:spPr>
              <a:xfrm>
                <a:off x="3481375" y="2809875"/>
                <a:ext cx="352500" cy="306900"/>
              </a:xfrm>
              <a:prstGeom prst="rect">
                <a:avLst/>
              </a:prstGeom>
              <a:solidFill>
                <a:srgbClr val="D5A6B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89"/>
              <p:cNvSpPr/>
              <p:nvPr/>
            </p:nvSpPr>
            <p:spPr>
              <a:xfrm>
                <a:off x="3433750" y="2862275"/>
                <a:ext cx="352500" cy="306900"/>
              </a:xfrm>
              <a:prstGeom prst="rect">
                <a:avLst/>
              </a:prstGeom>
              <a:solidFill>
                <a:srgbClr val="D5A6B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8" name="Google Shape;1318;p89"/>
          <p:cNvGrpSpPr/>
          <p:nvPr/>
        </p:nvGrpSpPr>
        <p:grpSpPr>
          <a:xfrm>
            <a:off x="2293197" y="2978750"/>
            <a:ext cx="1706153" cy="807601"/>
            <a:chOff x="3193297" y="1103075"/>
            <a:chExt cx="1706153" cy="807601"/>
          </a:xfrm>
        </p:grpSpPr>
        <p:sp>
          <p:nvSpPr>
            <p:cNvPr id="1319" name="Google Shape;1319;p89"/>
            <p:cNvSpPr/>
            <p:nvPr/>
          </p:nvSpPr>
          <p:spPr>
            <a:xfrm>
              <a:off x="3573150" y="1103075"/>
              <a:ext cx="1326300" cy="539400"/>
            </a:xfrm>
            <a:prstGeom prst="rect">
              <a:avLst/>
            </a:prstGeom>
            <a:solidFill>
              <a:srgbClr val="DD7E6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9"/>
            <p:cNvSpPr txBox="1"/>
            <p:nvPr/>
          </p:nvSpPr>
          <p:spPr>
            <a:xfrm>
              <a:off x="3903099" y="16028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21" name="Google Shape;1321;p89"/>
            <p:cNvSpPr txBox="1"/>
            <p:nvPr/>
          </p:nvSpPr>
          <p:spPr>
            <a:xfrm>
              <a:off x="3193297" y="1218875"/>
              <a:ext cx="493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22" name="Google Shape;1322;p89"/>
          <p:cNvGrpSpPr/>
          <p:nvPr/>
        </p:nvGrpSpPr>
        <p:grpSpPr>
          <a:xfrm>
            <a:off x="242758" y="2074625"/>
            <a:ext cx="1600192" cy="539401"/>
            <a:chOff x="147508" y="1103075"/>
            <a:chExt cx="1600192" cy="539401"/>
          </a:xfrm>
        </p:grpSpPr>
        <p:sp>
          <p:nvSpPr>
            <p:cNvPr id="1323" name="Google Shape;1323;p89"/>
            <p:cNvSpPr/>
            <p:nvPr/>
          </p:nvSpPr>
          <p:spPr>
            <a:xfrm>
              <a:off x="421400" y="1103075"/>
              <a:ext cx="1326300" cy="3078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9"/>
            <p:cNvSpPr txBox="1"/>
            <p:nvPr/>
          </p:nvSpPr>
          <p:spPr>
            <a:xfrm>
              <a:off x="751861" y="1334676"/>
              <a:ext cx="67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4096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25" name="Google Shape;1325;p89"/>
            <p:cNvSpPr txBox="1"/>
            <p:nvPr/>
          </p:nvSpPr>
          <p:spPr>
            <a:xfrm>
              <a:off x="147508" y="1103086"/>
              <a:ext cx="350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26" name="Google Shape;1326;p89"/>
          <p:cNvGrpSpPr/>
          <p:nvPr/>
        </p:nvGrpSpPr>
        <p:grpSpPr>
          <a:xfrm>
            <a:off x="6580438" y="2536736"/>
            <a:ext cx="651300" cy="643200"/>
            <a:chOff x="6580438" y="2536736"/>
            <a:chExt cx="651300" cy="643200"/>
          </a:xfrm>
        </p:grpSpPr>
        <p:sp>
          <p:nvSpPr>
            <p:cNvPr id="1327" name="Google Shape;1327;p89"/>
            <p:cNvSpPr/>
            <p:nvPr/>
          </p:nvSpPr>
          <p:spPr>
            <a:xfrm>
              <a:off x="6580438" y="2536736"/>
              <a:ext cx="651300" cy="643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8" name="Google Shape;1328;p89"/>
            <p:cNvGrpSpPr/>
            <p:nvPr/>
          </p:nvGrpSpPr>
          <p:grpSpPr>
            <a:xfrm>
              <a:off x="6753725" y="2614025"/>
              <a:ext cx="304725" cy="488625"/>
              <a:chOff x="6753725" y="2614025"/>
              <a:chExt cx="304725" cy="488625"/>
            </a:xfrm>
          </p:grpSpPr>
          <p:sp>
            <p:nvSpPr>
              <p:cNvPr id="1329" name="Google Shape;1329;p89"/>
              <p:cNvSpPr/>
              <p:nvPr/>
            </p:nvSpPr>
            <p:spPr>
              <a:xfrm>
                <a:off x="6753725" y="2614025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89"/>
              <p:cNvSpPr/>
              <p:nvPr/>
            </p:nvSpPr>
            <p:spPr>
              <a:xfrm>
                <a:off x="6753725" y="2804400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89"/>
              <p:cNvSpPr/>
              <p:nvPr/>
            </p:nvSpPr>
            <p:spPr>
              <a:xfrm>
                <a:off x="6753725" y="2978750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89"/>
              <p:cNvSpPr/>
              <p:nvPr/>
            </p:nvSpPr>
            <p:spPr>
              <a:xfrm>
                <a:off x="6953750" y="2737925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89"/>
              <p:cNvSpPr/>
              <p:nvPr/>
            </p:nvSpPr>
            <p:spPr>
              <a:xfrm>
                <a:off x="6953750" y="2912275"/>
                <a:ext cx="104700" cy="1239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34" name="Google Shape;1334;p89"/>
              <p:cNvCxnSpPr>
                <a:stCxn id="1329" idx="6"/>
                <a:endCxn id="1332" idx="2"/>
              </p:cNvCxnSpPr>
              <p:nvPr/>
            </p:nvCxnSpPr>
            <p:spPr>
              <a:xfrm>
                <a:off x="6858425" y="2675975"/>
                <a:ext cx="95400" cy="12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5" name="Google Shape;1335;p89"/>
              <p:cNvCxnSpPr>
                <a:stCxn id="1330" idx="6"/>
                <a:endCxn id="1332" idx="2"/>
              </p:cNvCxnSpPr>
              <p:nvPr/>
            </p:nvCxnSpPr>
            <p:spPr>
              <a:xfrm rot="10800000" flipH="1">
                <a:off x="6858425" y="2799750"/>
                <a:ext cx="95400" cy="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6" name="Google Shape;1336;p89"/>
              <p:cNvCxnSpPr>
                <a:stCxn id="1330" idx="6"/>
                <a:endCxn id="1333" idx="2"/>
              </p:cNvCxnSpPr>
              <p:nvPr/>
            </p:nvCxnSpPr>
            <p:spPr>
              <a:xfrm>
                <a:off x="6858425" y="2866350"/>
                <a:ext cx="95400" cy="10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7" name="Google Shape;1337;p89"/>
              <p:cNvCxnSpPr>
                <a:stCxn id="1331" idx="6"/>
                <a:endCxn id="1333" idx="2"/>
              </p:cNvCxnSpPr>
              <p:nvPr/>
            </p:nvCxnSpPr>
            <p:spPr>
              <a:xfrm rot="10800000" flipH="1">
                <a:off x="6858425" y="2974100"/>
                <a:ext cx="95400" cy="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8" name="Google Shape;1338;p89"/>
              <p:cNvCxnSpPr>
                <a:stCxn id="1333" idx="2"/>
                <a:endCxn id="1329" idx="6"/>
              </p:cNvCxnSpPr>
              <p:nvPr/>
            </p:nvCxnSpPr>
            <p:spPr>
              <a:xfrm rot="10800000">
                <a:off x="6858350" y="2676025"/>
                <a:ext cx="95400" cy="298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9" name="Google Shape;1339;p89"/>
              <p:cNvCxnSpPr>
                <a:stCxn id="1331" idx="6"/>
                <a:endCxn id="1332" idx="2"/>
              </p:cNvCxnSpPr>
              <p:nvPr/>
            </p:nvCxnSpPr>
            <p:spPr>
              <a:xfrm rot="10800000" flipH="1">
                <a:off x="6858425" y="2799800"/>
                <a:ext cx="95400" cy="24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Decoder part1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345" name="Google Shape;1345;p90"/>
          <p:cNvGrpSpPr/>
          <p:nvPr/>
        </p:nvGrpSpPr>
        <p:grpSpPr>
          <a:xfrm>
            <a:off x="171386" y="1053507"/>
            <a:ext cx="1483469" cy="1111649"/>
            <a:chOff x="3845547" y="2206846"/>
            <a:chExt cx="1790332" cy="1309979"/>
          </a:xfrm>
        </p:grpSpPr>
        <p:sp>
          <p:nvSpPr>
            <p:cNvPr id="1346" name="Google Shape;1346;p90"/>
            <p:cNvSpPr/>
            <p:nvPr/>
          </p:nvSpPr>
          <p:spPr>
            <a:xfrm>
              <a:off x="4142502" y="2206846"/>
              <a:ext cx="1175400" cy="1002600"/>
            </a:xfrm>
            <a:prstGeom prst="cube">
              <a:avLst>
                <a:gd name="adj" fmla="val 20804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90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48" name="Google Shape;1348;p90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49" name="Google Shape;1349;p90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50" name="Google Shape;1350;p90"/>
          <p:cNvGrpSpPr/>
          <p:nvPr/>
        </p:nvGrpSpPr>
        <p:grpSpPr>
          <a:xfrm>
            <a:off x="2065273" y="985466"/>
            <a:ext cx="1483469" cy="1247732"/>
            <a:chOff x="3845547" y="2046484"/>
            <a:chExt cx="1790332" cy="1470341"/>
          </a:xfrm>
        </p:grpSpPr>
        <p:sp>
          <p:nvSpPr>
            <p:cNvPr id="1351" name="Google Shape;1351;p90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name="adj" fmla="val 34491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90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53" name="Google Shape;1353;p90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54" name="Google Shape;1354;p90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55" name="Google Shape;1355;p90"/>
          <p:cNvGrpSpPr/>
          <p:nvPr/>
        </p:nvGrpSpPr>
        <p:grpSpPr>
          <a:xfrm>
            <a:off x="3959160" y="985466"/>
            <a:ext cx="1483469" cy="1247732"/>
            <a:chOff x="3845547" y="2046484"/>
            <a:chExt cx="1790332" cy="1470341"/>
          </a:xfrm>
        </p:grpSpPr>
        <p:sp>
          <p:nvSpPr>
            <p:cNvPr id="1356" name="Google Shape;1356;p90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name="adj" fmla="val 34491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90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58" name="Google Shape;1358;p90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59" name="Google Shape;1359;p90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60" name="Google Shape;1360;p90"/>
          <p:cNvGrpSpPr/>
          <p:nvPr/>
        </p:nvGrpSpPr>
        <p:grpSpPr>
          <a:xfrm>
            <a:off x="171398" y="2769857"/>
            <a:ext cx="1416569" cy="1111649"/>
            <a:chOff x="3845547" y="2206846"/>
            <a:chExt cx="1709593" cy="1309979"/>
          </a:xfrm>
        </p:grpSpPr>
        <p:sp>
          <p:nvSpPr>
            <p:cNvPr id="1361" name="Google Shape;1361;p90"/>
            <p:cNvSpPr/>
            <p:nvPr/>
          </p:nvSpPr>
          <p:spPr>
            <a:xfrm>
              <a:off x="4142502" y="2206846"/>
              <a:ext cx="1175400" cy="1002600"/>
            </a:xfrm>
            <a:prstGeom prst="cube">
              <a:avLst>
                <a:gd name="adj" fmla="val 37984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90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32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63" name="Google Shape;1363;p90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32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64" name="Google Shape;1364;p90"/>
            <p:cNvSpPr txBox="1"/>
            <p:nvPr/>
          </p:nvSpPr>
          <p:spPr>
            <a:xfrm>
              <a:off x="5054140" y="2960397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128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65" name="Google Shape;1365;p90"/>
          <p:cNvGrpSpPr/>
          <p:nvPr/>
        </p:nvGrpSpPr>
        <p:grpSpPr>
          <a:xfrm>
            <a:off x="2031836" y="2701816"/>
            <a:ext cx="1483469" cy="1247732"/>
            <a:chOff x="3845547" y="2046484"/>
            <a:chExt cx="1790332" cy="1470341"/>
          </a:xfrm>
        </p:grpSpPr>
        <p:sp>
          <p:nvSpPr>
            <p:cNvPr id="1366" name="Google Shape;1366;p90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name="adj" fmla="val 44731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90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32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68" name="Google Shape;1368;p90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32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69" name="Google Shape;1369;p90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70" name="Google Shape;1370;p90"/>
          <p:cNvGrpSpPr/>
          <p:nvPr/>
        </p:nvGrpSpPr>
        <p:grpSpPr>
          <a:xfrm>
            <a:off x="3959173" y="2701816"/>
            <a:ext cx="1483469" cy="1247732"/>
            <a:chOff x="3845547" y="2046484"/>
            <a:chExt cx="1790332" cy="1470341"/>
          </a:xfrm>
        </p:grpSpPr>
        <p:sp>
          <p:nvSpPr>
            <p:cNvPr id="1371" name="Google Shape;1371;p90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name="adj" fmla="val 34491"/>
              </a:avLst>
            </a:prstGeom>
            <a:solidFill>
              <a:srgbClr val="9FC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90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73" name="Google Shape;1373;p90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74" name="Google Shape;1374;p90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Decoder part2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380" name="Google Shape;1380;p91"/>
          <p:cNvGrpSpPr/>
          <p:nvPr/>
        </p:nvGrpSpPr>
        <p:grpSpPr>
          <a:xfrm>
            <a:off x="171385" y="993662"/>
            <a:ext cx="1393254" cy="1239110"/>
            <a:chOff x="3845547" y="2087230"/>
            <a:chExt cx="1582165" cy="1419695"/>
          </a:xfrm>
        </p:grpSpPr>
        <p:sp>
          <p:nvSpPr>
            <p:cNvPr id="1381" name="Google Shape;1381;p91"/>
            <p:cNvSpPr/>
            <p:nvPr/>
          </p:nvSpPr>
          <p:spPr>
            <a:xfrm>
              <a:off x="4142511" y="2087230"/>
              <a:ext cx="1285200" cy="1122300"/>
            </a:xfrm>
            <a:prstGeom prst="cube">
              <a:avLst>
                <a:gd name="adj" fmla="val 56461"/>
              </a:avLst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91"/>
            <p:cNvSpPr txBox="1"/>
            <p:nvPr/>
          </p:nvSpPr>
          <p:spPr>
            <a:xfrm>
              <a:off x="3845547" y="2702335"/>
              <a:ext cx="3774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83" name="Google Shape;1383;p91"/>
            <p:cNvSpPr txBox="1"/>
            <p:nvPr/>
          </p:nvSpPr>
          <p:spPr>
            <a:xfrm>
              <a:off x="4339426" y="3154125"/>
              <a:ext cx="3774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84" name="Google Shape;1384;p91"/>
            <p:cNvSpPr txBox="1"/>
            <p:nvPr/>
          </p:nvSpPr>
          <p:spPr>
            <a:xfrm>
              <a:off x="4926575" y="2942515"/>
              <a:ext cx="5010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320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85" name="Google Shape;1385;p91"/>
          <p:cNvGrpSpPr/>
          <p:nvPr/>
        </p:nvGrpSpPr>
        <p:grpSpPr>
          <a:xfrm>
            <a:off x="2024081" y="985466"/>
            <a:ext cx="1393253" cy="1247732"/>
            <a:chOff x="3845547" y="2046484"/>
            <a:chExt cx="1681454" cy="1470341"/>
          </a:xfrm>
        </p:grpSpPr>
        <p:sp>
          <p:nvSpPr>
            <p:cNvPr id="1386" name="Google Shape;1386;p91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name="adj" fmla="val 54242"/>
              </a:avLst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91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88" name="Google Shape;1388;p91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89" name="Google Shape;1389;p91"/>
            <p:cNvSpPr txBox="1"/>
            <p:nvPr/>
          </p:nvSpPr>
          <p:spPr>
            <a:xfrm>
              <a:off x="4950954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90" name="Google Shape;1390;p91"/>
          <p:cNvGrpSpPr/>
          <p:nvPr/>
        </p:nvGrpSpPr>
        <p:grpSpPr>
          <a:xfrm>
            <a:off x="3959160" y="985466"/>
            <a:ext cx="1483469" cy="1247732"/>
            <a:chOff x="3845547" y="2046484"/>
            <a:chExt cx="1790332" cy="1470341"/>
          </a:xfrm>
        </p:grpSpPr>
        <p:sp>
          <p:nvSpPr>
            <p:cNvPr id="1391" name="Google Shape;1391;p91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name="adj" fmla="val 34491"/>
              </a:avLst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91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93" name="Google Shape;1393;p91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94" name="Google Shape;1394;p91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395" name="Google Shape;1395;p91"/>
          <p:cNvGrpSpPr/>
          <p:nvPr/>
        </p:nvGrpSpPr>
        <p:grpSpPr>
          <a:xfrm>
            <a:off x="95305" y="2701821"/>
            <a:ext cx="1469490" cy="1328974"/>
            <a:chOff x="3765022" y="2412112"/>
            <a:chExt cx="1552880" cy="1244358"/>
          </a:xfrm>
        </p:grpSpPr>
        <p:sp>
          <p:nvSpPr>
            <p:cNvPr id="1396" name="Google Shape;1396;p91"/>
            <p:cNvSpPr/>
            <p:nvPr/>
          </p:nvSpPr>
          <p:spPr>
            <a:xfrm>
              <a:off x="4045281" y="2412112"/>
              <a:ext cx="1175400" cy="1002600"/>
            </a:xfrm>
            <a:prstGeom prst="cube">
              <a:avLst>
                <a:gd name="adj" fmla="val 71848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91"/>
            <p:cNvSpPr txBox="1"/>
            <p:nvPr/>
          </p:nvSpPr>
          <p:spPr>
            <a:xfrm>
              <a:off x="3765022" y="3130425"/>
              <a:ext cx="3774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98" name="Google Shape;1398;p91"/>
            <p:cNvSpPr txBox="1"/>
            <p:nvPr/>
          </p:nvSpPr>
          <p:spPr>
            <a:xfrm>
              <a:off x="4017330" y="3368170"/>
              <a:ext cx="3774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399" name="Google Shape;1399;p91"/>
            <p:cNvSpPr txBox="1"/>
            <p:nvPr/>
          </p:nvSpPr>
          <p:spPr>
            <a:xfrm>
              <a:off x="4816902" y="2940688"/>
              <a:ext cx="5010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512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400" name="Google Shape;1400;p91"/>
          <p:cNvGrpSpPr/>
          <p:nvPr/>
        </p:nvGrpSpPr>
        <p:grpSpPr>
          <a:xfrm>
            <a:off x="1990011" y="2742450"/>
            <a:ext cx="1345036" cy="1247722"/>
            <a:chOff x="3845547" y="2046495"/>
            <a:chExt cx="1623264" cy="1470330"/>
          </a:xfrm>
        </p:grpSpPr>
        <p:sp>
          <p:nvSpPr>
            <p:cNvPr id="1401" name="Google Shape;1401;p91"/>
            <p:cNvSpPr/>
            <p:nvPr/>
          </p:nvSpPr>
          <p:spPr>
            <a:xfrm>
              <a:off x="4142510" y="2046495"/>
              <a:ext cx="1326300" cy="1162800"/>
            </a:xfrm>
            <a:prstGeom prst="cube">
              <a:avLst>
                <a:gd name="adj" fmla="val 68463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91"/>
            <p:cNvSpPr txBox="1"/>
            <p:nvPr/>
          </p:nvSpPr>
          <p:spPr>
            <a:xfrm>
              <a:off x="3845547" y="2792130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03" name="Google Shape;1403;p91"/>
            <p:cNvSpPr txBox="1"/>
            <p:nvPr/>
          </p:nvSpPr>
          <p:spPr>
            <a:xfrm>
              <a:off x="4155502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8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04" name="Google Shape;1404;p91"/>
            <p:cNvSpPr txBox="1"/>
            <p:nvPr/>
          </p:nvSpPr>
          <p:spPr>
            <a:xfrm>
              <a:off x="4950954" y="2681143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405" name="Google Shape;1405;p91"/>
          <p:cNvGrpSpPr/>
          <p:nvPr/>
        </p:nvGrpSpPr>
        <p:grpSpPr>
          <a:xfrm>
            <a:off x="3875548" y="2742441"/>
            <a:ext cx="1483469" cy="1247732"/>
            <a:chOff x="3845547" y="2046484"/>
            <a:chExt cx="1790332" cy="1470341"/>
          </a:xfrm>
        </p:grpSpPr>
        <p:sp>
          <p:nvSpPr>
            <p:cNvPr id="1406" name="Google Shape;1406;p91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name="adj" fmla="val 34491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91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08" name="Google Shape;1408;p91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09" name="Google Shape;1409;p91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Atrous convolution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224600" y="893525"/>
            <a:ext cx="4104900" cy="3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Dilated convolutions “inflate” the kernel by inserting spaces between the kernel elements. 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 b="1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Dilation rate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indicates how much we want to widen the kernel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Advantages</a:t>
            </a:r>
            <a:endParaRPr sz="1300" u="sng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 i="1" u="sng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Cheaply increase the receptive field of output units without increasing the kernel size</a:t>
            </a: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, which is especially effective when multiple dilated convolutions are stacked one after another</a:t>
            </a:r>
            <a:endParaRPr sz="1300" i="1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ahoma"/>
              <a:buChar char="-"/>
            </a:pPr>
            <a:r>
              <a:rPr lang="en" sz="13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Systematically aggregate multi-scale contextual information without losing resolution</a:t>
            </a:r>
            <a:endParaRPr sz="1300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750" y="828874"/>
            <a:ext cx="3358175" cy="32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7554525" y="4598400"/>
            <a:ext cx="125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18273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Decoder part3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415" name="Google Shape;1415;p92"/>
          <p:cNvGrpSpPr/>
          <p:nvPr/>
        </p:nvGrpSpPr>
        <p:grpSpPr>
          <a:xfrm>
            <a:off x="415698" y="1262141"/>
            <a:ext cx="2463431" cy="2289069"/>
            <a:chOff x="3209073" y="1295591"/>
            <a:chExt cx="2463431" cy="2289069"/>
          </a:xfrm>
        </p:grpSpPr>
        <p:sp>
          <p:nvSpPr>
            <p:cNvPr id="1416" name="Google Shape;1416;p92"/>
            <p:cNvSpPr txBox="1"/>
            <p:nvPr/>
          </p:nvSpPr>
          <p:spPr>
            <a:xfrm>
              <a:off x="4977354" y="2465375"/>
              <a:ext cx="549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1024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17" name="Google Shape;1417;p92"/>
            <p:cNvSpPr txBox="1"/>
            <p:nvPr/>
          </p:nvSpPr>
          <p:spPr>
            <a:xfrm>
              <a:off x="3733289" y="3276860"/>
              <a:ext cx="312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18" name="Google Shape;1418;p92"/>
            <p:cNvSpPr txBox="1"/>
            <p:nvPr/>
          </p:nvSpPr>
          <p:spPr>
            <a:xfrm>
              <a:off x="3209073" y="2882046"/>
              <a:ext cx="312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1419" name="Google Shape;1419;p92"/>
            <p:cNvGrpSpPr/>
            <p:nvPr/>
          </p:nvGrpSpPr>
          <p:grpSpPr>
            <a:xfrm>
              <a:off x="3471491" y="1295591"/>
              <a:ext cx="2201013" cy="2031450"/>
              <a:chOff x="4748816" y="726891"/>
              <a:chExt cx="2201013" cy="2031450"/>
            </a:xfrm>
          </p:grpSpPr>
          <p:sp>
            <p:nvSpPr>
              <p:cNvPr id="1420" name="Google Shape;1420;p92"/>
              <p:cNvSpPr/>
              <p:nvPr/>
            </p:nvSpPr>
            <p:spPr>
              <a:xfrm>
                <a:off x="5802629" y="726891"/>
                <a:ext cx="1147200" cy="986700"/>
              </a:xfrm>
              <a:prstGeom prst="cube">
                <a:avLst>
                  <a:gd name="adj" fmla="val 34491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92"/>
              <p:cNvSpPr/>
              <p:nvPr/>
            </p:nvSpPr>
            <p:spPr>
              <a:xfrm>
                <a:off x="5459729" y="1083053"/>
                <a:ext cx="1147200" cy="986700"/>
              </a:xfrm>
              <a:prstGeom prst="cube">
                <a:avLst>
                  <a:gd name="adj" fmla="val 34491"/>
                </a:avLst>
              </a:prstGeom>
              <a:solidFill>
                <a:srgbClr val="9FC5E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92"/>
              <p:cNvSpPr/>
              <p:nvPr/>
            </p:nvSpPr>
            <p:spPr>
              <a:xfrm>
                <a:off x="5100441" y="1417666"/>
                <a:ext cx="1147200" cy="986700"/>
              </a:xfrm>
              <a:prstGeom prst="cube">
                <a:avLst>
                  <a:gd name="adj" fmla="val 34491"/>
                </a:avLst>
              </a:prstGeom>
              <a:solidFill>
                <a:srgbClr val="FCE5CD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92"/>
              <p:cNvSpPr/>
              <p:nvPr/>
            </p:nvSpPr>
            <p:spPr>
              <a:xfrm>
                <a:off x="4748816" y="1771641"/>
                <a:ext cx="1147200" cy="986700"/>
              </a:xfrm>
              <a:prstGeom prst="cube">
                <a:avLst>
                  <a:gd name="adj" fmla="val 34491"/>
                </a:avLst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24" name="Google Shape;1424;p92"/>
          <p:cNvGrpSpPr/>
          <p:nvPr/>
        </p:nvGrpSpPr>
        <p:grpSpPr>
          <a:xfrm>
            <a:off x="4402410" y="2072716"/>
            <a:ext cx="1483469" cy="1247732"/>
            <a:chOff x="3845547" y="2046484"/>
            <a:chExt cx="1790332" cy="1470341"/>
          </a:xfrm>
        </p:grpSpPr>
        <p:sp>
          <p:nvSpPr>
            <p:cNvPr id="1425" name="Google Shape;1425;p92"/>
            <p:cNvSpPr/>
            <p:nvPr/>
          </p:nvSpPr>
          <p:spPr>
            <a:xfrm>
              <a:off x="4142500" y="2046484"/>
              <a:ext cx="1384500" cy="1162800"/>
            </a:xfrm>
            <a:prstGeom prst="cube">
              <a:avLst>
                <a:gd name="adj" fmla="val 34491"/>
              </a:avLst>
            </a:prstGeom>
            <a:solidFill>
              <a:srgbClr val="8E7CC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92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27" name="Google Shape;1427;p92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28" name="Google Shape;1428;p92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256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1429" name="Google Shape;1429;p92"/>
          <p:cNvGrpSpPr/>
          <p:nvPr/>
        </p:nvGrpSpPr>
        <p:grpSpPr>
          <a:xfrm>
            <a:off x="4402410" y="3661699"/>
            <a:ext cx="1483469" cy="1137223"/>
            <a:chOff x="3845547" y="2176708"/>
            <a:chExt cx="1790332" cy="1340117"/>
          </a:xfrm>
        </p:grpSpPr>
        <p:sp>
          <p:nvSpPr>
            <p:cNvPr id="1430" name="Google Shape;1430;p92"/>
            <p:cNvSpPr/>
            <p:nvPr/>
          </p:nvSpPr>
          <p:spPr>
            <a:xfrm>
              <a:off x="4142510" y="2176708"/>
              <a:ext cx="1251300" cy="1032600"/>
            </a:xfrm>
            <a:prstGeom prst="cube">
              <a:avLst>
                <a:gd name="adj" fmla="val 18134"/>
              </a:avLst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92"/>
            <p:cNvSpPr txBox="1"/>
            <p:nvPr/>
          </p:nvSpPr>
          <p:spPr>
            <a:xfrm>
              <a:off x="3845547" y="270233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32" name="Google Shape;1432;p92"/>
            <p:cNvSpPr txBox="1"/>
            <p:nvPr/>
          </p:nvSpPr>
          <p:spPr>
            <a:xfrm>
              <a:off x="4339426" y="3154125"/>
              <a:ext cx="3774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64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433" name="Google Shape;1433;p92"/>
            <p:cNvSpPr txBox="1"/>
            <p:nvPr/>
          </p:nvSpPr>
          <p:spPr>
            <a:xfrm>
              <a:off x="5134879" y="2950528"/>
              <a:ext cx="501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sz="800" b="1"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93"/>
          <p:cNvSpPr txBox="1">
            <a:spLocks noGrp="1"/>
          </p:cNvSpPr>
          <p:nvPr>
            <p:ph type="title"/>
          </p:nvPr>
        </p:nvSpPr>
        <p:spPr>
          <a:xfrm>
            <a:off x="214900" y="837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Mix Transformer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39" name="Google Shape;1439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5000" y="1383325"/>
            <a:ext cx="1704975" cy="35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93"/>
          <p:cNvSpPr txBox="1"/>
          <p:nvPr/>
        </p:nvSpPr>
        <p:spPr>
          <a:xfrm>
            <a:off x="310325" y="532225"/>
            <a:ext cx="2797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Mix Transformer Stage consists of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Overlap Patch embedding 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-"/>
            </a:pPr>
            <a:r>
              <a:rPr lang="en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 number of Transformer blocks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441" name="Google Shape;1441;p93"/>
          <p:cNvGrpSpPr/>
          <p:nvPr/>
        </p:nvGrpSpPr>
        <p:grpSpPr>
          <a:xfrm>
            <a:off x="3669417" y="896034"/>
            <a:ext cx="5291230" cy="3771115"/>
            <a:chOff x="3269462" y="762700"/>
            <a:chExt cx="5633763" cy="4076000"/>
          </a:xfrm>
        </p:grpSpPr>
        <p:pic>
          <p:nvPicPr>
            <p:cNvPr id="1442" name="Google Shape;1442;p9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8725" y="762700"/>
              <a:ext cx="5614500" cy="249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3" name="Google Shape;1443;p9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69462" y="3256175"/>
              <a:ext cx="2605080" cy="1582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4" name="Google Shape;1444;p93"/>
          <p:cNvSpPr txBox="1"/>
          <p:nvPr/>
        </p:nvSpPr>
        <p:spPr>
          <a:xfrm>
            <a:off x="1798075" y="4763200"/>
            <a:ext cx="137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Image reference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935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b="1">
                <a:solidFill>
                  <a:srgbClr val="0B5394"/>
                </a:solidFill>
                <a:latin typeface="Tahoma"/>
                <a:ea typeface="Tahoma"/>
                <a:cs typeface="Tahoma"/>
                <a:sym typeface="Tahoma"/>
              </a:rPr>
              <a:t>Atrous convolution</a:t>
            </a:r>
            <a:endParaRPr sz="1600" b="1">
              <a:solidFill>
                <a:srgbClr val="0B539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250" y="1429600"/>
            <a:ext cx="5528600" cy="2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2116600" y="3674000"/>
            <a:ext cx="4640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Multi-scale context aggregation by dilated convolutions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2087</Words>
  <Application>Microsoft Office PowerPoint</Application>
  <PresentationFormat>On-screen Show (16:9)</PresentationFormat>
  <Paragraphs>546</Paragraphs>
  <Slides>81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Tahoma</vt:lpstr>
      <vt:lpstr>Georgia</vt:lpstr>
      <vt:lpstr>Simple Light</vt:lpstr>
      <vt:lpstr>IMAGE SEGMENTATION 2.0</vt:lpstr>
      <vt:lpstr>General Segmentation Issues</vt:lpstr>
      <vt:lpstr>Types of Convolutions</vt:lpstr>
      <vt:lpstr>Commonly used Convolutions in segmentation</vt:lpstr>
      <vt:lpstr>1x1 convolution</vt:lpstr>
      <vt:lpstr>Transposed convolutions</vt:lpstr>
      <vt:lpstr>Transposed convolutions</vt:lpstr>
      <vt:lpstr>Atrous convolution</vt:lpstr>
      <vt:lpstr>Atrous convolution</vt:lpstr>
      <vt:lpstr>Depthwise Separable convolutions</vt:lpstr>
      <vt:lpstr>References for types of convolutions</vt:lpstr>
      <vt:lpstr>Loss functions in Semantic Segmentation</vt:lpstr>
      <vt:lpstr>Loss functions in Semantic Segmentation</vt:lpstr>
      <vt:lpstr>Loss functions in Semantic Segmentation</vt:lpstr>
      <vt:lpstr>Segmentation Architectures</vt:lpstr>
      <vt:lpstr>FCN (Fully Convolutional networks)</vt:lpstr>
      <vt:lpstr>FCN (Fully Convolutional networks)</vt:lpstr>
      <vt:lpstr>UNet </vt:lpstr>
      <vt:lpstr>UNet - Double Conv block</vt:lpstr>
      <vt:lpstr>PSPNet</vt:lpstr>
      <vt:lpstr>PSPNet</vt:lpstr>
      <vt:lpstr>Spatial Pyramid Pooling</vt:lpstr>
      <vt:lpstr>Pyramid Pooling Module</vt:lpstr>
      <vt:lpstr>Feature Pyramid - extensible to Object Detection</vt:lpstr>
      <vt:lpstr>Feature Pyramid - extensible to Object Detection</vt:lpstr>
      <vt:lpstr>Feature Pyramid - extensible to Object Detection</vt:lpstr>
      <vt:lpstr>Deeplab V3 </vt:lpstr>
      <vt:lpstr>Deeplab V3 architecture </vt:lpstr>
      <vt:lpstr>ASPP Pooling</vt:lpstr>
      <vt:lpstr>ASPP Conv</vt:lpstr>
      <vt:lpstr>Deeplab V3+ architecture </vt:lpstr>
      <vt:lpstr>Deeplab V3+ with Xception backbone </vt:lpstr>
      <vt:lpstr>Segformer - Transformer </vt:lpstr>
      <vt:lpstr>Encoder decoder in NLP</vt:lpstr>
      <vt:lpstr>Attention in NLP</vt:lpstr>
      <vt:lpstr>Encoder Decoder with Attention</vt:lpstr>
      <vt:lpstr>Self Attention </vt:lpstr>
      <vt:lpstr>Query, Key and Value</vt:lpstr>
      <vt:lpstr>Efficient Self-Attention</vt:lpstr>
      <vt:lpstr>Dot product attention intuition</vt:lpstr>
      <vt:lpstr>Multi head Self-Attention</vt:lpstr>
      <vt:lpstr>Multi head Self-Attention</vt:lpstr>
      <vt:lpstr>Multi head Self-Attention</vt:lpstr>
      <vt:lpstr>Transformer architecture</vt:lpstr>
      <vt:lpstr>References Transformer</vt:lpstr>
      <vt:lpstr>Vision Transformer</vt:lpstr>
      <vt:lpstr>Segformer Architecture</vt:lpstr>
      <vt:lpstr>Mix Transformer</vt:lpstr>
      <vt:lpstr>Segformer - Overlap Patch Merging</vt:lpstr>
      <vt:lpstr>Segformer - Overlap Patch Merging</vt:lpstr>
      <vt:lpstr>Efficient Self-Attention</vt:lpstr>
      <vt:lpstr>Mix FeedForward Network</vt:lpstr>
      <vt:lpstr>Mix Transformer</vt:lpstr>
      <vt:lpstr>MLP Decoder</vt:lpstr>
      <vt:lpstr>Panoptic Segformer</vt:lpstr>
      <vt:lpstr>Visualizing Transformer Attention</vt:lpstr>
      <vt:lpstr>Visualizing Transformer Attention</vt:lpstr>
      <vt:lpstr>Intuition of Transformers in CV</vt:lpstr>
      <vt:lpstr>Pytorch Segmentation Libraries </vt:lpstr>
      <vt:lpstr>Research papers</vt:lpstr>
      <vt:lpstr>Segmentation Applications</vt:lpstr>
      <vt:lpstr>Deep Learning Project Components</vt:lpstr>
      <vt:lpstr>Backup slides</vt:lpstr>
      <vt:lpstr>FCN (Fully Convolutional networks)</vt:lpstr>
      <vt:lpstr>Double Conv</vt:lpstr>
      <vt:lpstr>Spatial Pyramid Pooling</vt:lpstr>
      <vt:lpstr>ASPP Pooling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ASPP Pooling</vt:lpstr>
      <vt:lpstr>ASPP Conv</vt:lpstr>
      <vt:lpstr>ASPP Conv</vt:lpstr>
      <vt:lpstr>Mix Feedforward</vt:lpstr>
      <vt:lpstr>Decoder part1</vt:lpstr>
      <vt:lpstr>Decoder part2</vt:lpstr>
      <vt:lpstr>Decoder part3</vt:lpstr>
      <vt:lpstr>Mix Transformer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SEGMENTATION 2.0</dc:title>
  <cp:lastModifiedBy>Suresh J</cp:lastModifiedBy>
  <cp:revision>1</cp:revision>
  <dcterms:modified xsi:type="dcterms:W3CDTF">2022-10-22T10:03:41Z</dcterms:modified>
</cp:coreProperties>
</file>